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24"/>
  </p:notesMasterIdLst>
  <p:handoutMasterIdLst>
    <p:handoutMasterId r:id="rId25"/>
  </p:handoutMasterIdLst>
  <p:sldIdLst>
    <p:sldId id="319" r:id="rId2"/>
    <p:sldId id="258" r:id="rId3"/>
    <p:sldId id="315" r:id="rId4"/>
    <p:sldId id="295" r:id="rId5"/>
    <p:sldId id="296" r:id="rId6"/>
    <p:sldId id="333" r:id="rId7"/>
    <p:sldId id="275" r:id="rId8"/>
    <p:sldId id="259" r:id="rId9"/>
    <p:sldId id="260" r:id="rId10"/>
    <p:sldId id="261" r:id="rId11"/>
    <p:sldId id="264" r:id="rId12"/>
    <p:sldId id="262" r:id="rId13"/>
    <p:sldId id="265" r:id="rId14"/>
    <p:sldId id="268" r:id="rId15"/>
    <p:sldId id="269" r:id="rId16"/>
    <p:sldId id="270" r:id="rId17"/>
    <p:sldId id="271" r:id="rId18"/>
    <p:sldId id="316" r:id="rId19"/>
    <p:sldId id="272" r:id="rId20"/>
    <p:sldId id="273" r:id="rId21"/>
    <p:sldId id="274" r:id="rId22"/>
    <p:sldId id="335" r:id="rId23"/>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86514" autoAdjust="0"/>
  </p:normalViewPr>
  <p:slideViewPr>
    <p:cSldViewPr>
      <p:cViewPr>
        <p:scale>
          <a:sx n="90" d="100"/>
          <a:sy n="90" d="100"/>
        </p:scale>
        <p:origin x="-2244" y="-336"/>
      </p:cViewPr>
      <p:guideLst>
        <p:guide orient="horz" pos="2160"/>
        <p:guide pos="2880"/>
      </p:guideLst>
    </p:cSldViewPr>
  </p:slideViewPr>
  <p:outlineViewPr>
    <p:cViewPr>
      <p:scale>
        <a:sx n="33" d="100"/>
        <a:sy n="33" d="100"/>
      </p:scale>
      <p:origin x="0" y="4392"/>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3822" y="-12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2446" tIns="46223" rIns="92446" bIns="46223" rtlCol="0"/>
          <a:lstStyle>
            <a:lvl1pPr algn="r">
              <a:defRPr sz="1200"/>
            </a:lvl1pPr>
          </a:lstStyle>
          <a:p>
            <a:fld id="{306176F6-F668-44DA-BD01-7D6796BF177C}" type="datetimeFigureOut">
              <a:rPr lang="en-US" smtClean="0"/>
              <a:t>7/10/2018</a:t>
            </a:fld>
            <a:endParaRPr lang="en-US"/>
          </a:p>
        </p:txBody>
      </p:sp>
      <p:sp>
        <p:nvSpPr>
          <p:cNvPr id="4" name="Footer Placeholder 3"/>
          <p:cNvSpPr>
            <a:spLocks noGrp="1"/>
          </p:cNvSpPr>
          <p:nvPr>
            <p:ph type="ftr" sz="quarter" idx="2"/>
          </p:nvPr>
        </p:nvSpPr>
        <p:spPr>
          <a:xfrm>
            <a:off x="0" y="8842030"/>
            <a:ext cx="3043343" cy="465455"/>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5455"/>
          </a:xfrm>
          <a:prstGeom prst="rect">
            <a:avLst/>
          </a:prstGeom>
        </p:spPr>
        <p:txBody>
          <a:bodyPr vert="horz" lIns="92446" tIns="46223" rIns="92446" bIns="46223" rtlCol="0" anchor="b"/>
          <a:lstStyle>
            <a:lvl1pPr algn="r">
              <a:defRPr sz="1200"/>
            </a:lvl1pPr>
          </a:lstStyle>
          <a:p>
            <a:fld id="{8CC63995-6F38-44B8-8014-DC5BE9D92236}" type="slidenum">
              <a:rPr lang="en-US" smtClean="0"/>
              <a:t>‹#›</a:t>
            </a:fld>
            <a:endParaRPr lang="en-US"/>
          </a:p>
        </p:txBody>
      </p:sp>
    </p:spTree>
    <p:extLst>
      <p:ext uri="{BB962C8B-B14F-4D97-AF65-F5344CB8AC3E}">
        <p14:creationId xmlns:p14="http://schemas.microsoft.com/office/powerpoint/2010/main" val="38528313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2446" tIns="46223" rIns="92446" bIns="46223" rtlCol="0"/>
          <a:lstStyle>
            <a:lvl1pPr algn="r">
              <a:defRPr sz="1200"/>
            </a:lvl1pPr>
          </a:lstStyle>
          <a:p>
            <a:fld id="{88BCA14A-092B-466F-8CBC-FB81875A9224}" type="datetimeFigureOut">
              <a:rPr lang="en-US" smtClean="0"/>
              <a:pPr/>
              <a:t>7/10/2018</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5455"/>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2446" tIns="46223" rIns="92446" bIns="46223" rtlCol="0" anchor="b"/>
          <a:lstStyle>
            <a:lvl1pPr algn="r">
              <a:defRPr sz="1200"/>
            </a:lvl1pPr>
          </a:lstStyle>
          <a:p>
            <a:fld id="{335D121A-E134-4090-8439-3832F9C5C82E}" type="slidenum">
              <a:rPr lang="en-US" smtClean="0"/>
              <a:pPr/>
              <a:t>‹#›</a:t>
            </a:fld>
            <a:endParaRPr lang="en-US" dirty="0"/>
          </a:p>
        </p:txBody>
      </p:sp>
    </p:spTree>
    <p:extLst>
      <p:ext uri="{BB962C8B-B14F-4D97-AF65-F5344CB8AC3E}">
        <p14:creationId xmlns:p14="http://schemas.microsoft.com/office/powerpoint/2010/main" val="1360138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28600AE9-0895-4781-A590-FE3A3BFEF599}" type="slidenum">
              <a:rPr lang="en-US" smtClean="0">
                <a:solidFill>
                  <a:prstClr val="black"/>
                </a:solidFill>
              </a:rPr>
              <a:pPr/>
              <a:t>1</a:t>
            </a:fld>
            <a:endParaRPr lang="en-US" smtClean="0">
              <a:solidFill>
                <a:prstClr val="black"/>
              </a:solidFill>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US" dirty="0" smtClean="0"/>
              <a:t>Welcome to Accommodation 101: </a:t>
            </a:r>
            <a:r>
              <a:rPr lang="en-US" dirty="0" err="1" smtClean="0"/>
              <a:t>Notetaking</a:t>
            </a:r>
            <a:r>
              <a:rPr lang="en-US" dirty="0" smtClean="0"/>
              <a:t>,</a:t>
            </a:r>
            <a:r>
              <a:rPr lang="en-US" baseline="0" dirty="0" smtClean="0"/>
              <a:t> presented by the Office of Accessibility at The University of Akron.</a:t>
            </a: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Office of Accessibility has updated our </a:t>
            </a:r>
            <a:r>
              <a:rPr lang="en-US" baseline="0" dirty="0" err="1" smtClean="0"/>
              <a:t>notetaking</a:t>
            </a:r>
            <a:r>
              <a:rPr lang="en-US" baseline="0" dirty="0" smtClean="0"/>
              <a:t> recruitment process in order to make it more efficient.  We strive to have as many </a:t>
            </a:r>
            <a:r>
              <a:rPr lang="en-US" baseline="0" dirty="0" err="1" smtClean="0"/>
              <a:t>notetakers</a:t>
            </a:r>
            <a:r>
              <a:rPr lang="en-US" baseline="0" dirty="0" smtClean="0"/>
              <a:t> assigned before classes begin as possible, and thus begin the recruitment process early.</a:t>
            </a:r>
          </a:p>
          <a:p>
            <a:endParaRPr lang="en-US" baseline="0" dirty="0" smtClean="0"/>
          </a:p>
          <a:p>
            <a:r>
              <a:rPr lang="en-US" baseline="0" dirty="0" smtClean="0"/>
              <a:t>Once a student’s request has been submitted, the </a:t>
            </a:r>
            <a:r>
              <a:rPr lang="en-US" baseline="0" dirty="0" err="1" smtClean="0"/>
              <a:t>Notetaker</a:t>
            </a:r>
            <a:r>
              <a:rPr lang="en-US" baseline="0" dirty="0" smtClean="0"/>
              <a:t> Coordinator sends an email to the class roster, asking for volunteers to sign up to be a </a:t>
            </a:r>
            <a:r>
              <a:rPr lang="en-US" baseline="0" dirty="0" err="1" smtClean="0"/>
              <a:t>notetaker</a:t>
            </a:r>
            <a:r>
              <a:rPr lang="en-US" baseline="0" dirty="0" smtClean="0"/>
              <a:t>.</a:t>
            </a:r>
          </a:p>
          <a:p>
            <a:endParaRPr lang="en-US" baseline="0" dirty="0" smtClean="0"/>
          </a:p>
          <a:p>
            <a:r>
              <a:rPr lang="en-US" baseline="0" dirty="0" smtClean="0"/>
              <a:t>If no </a:t>
            </a:r>
            <a:r>
              <a:rPr lang="en-US" baseline="0" dirty="0" err="1" smtClean="0"/>
              <a:t>notetaker</a:t>
            </a:r>
            <a:r>
              <a:rPr lang="en-US" baseline="0" dirty="0" smtClean="0"/>
              <a:t> is assigned before the semester begins, the Office of Accessibility asks faculty to assist in identifying a </a:t>
            </a:r>
            <a:r>
              <a:rPr lang="en-US" baseline="0" dirty="0" err="1" smtClean="0"/>
              <a:t>notetaker</a:t>
            </a:r>
            <a:r>
              <a:rPr lang="en-US" baseline="0" dirty="0" smtClean="0"/>
              <a:t> in the class, either by reading an announcement or by individually identifying a student who would be a good </a:t>
            </a:r>
            <a:r>
              <a:rPr lang="en-US" baseline="0" dirty="0" err="1" smtClean="0"/>
              <a:t>notetaker</a:t>
            </a:r>
            <a:r>
              <a:rPr lang="en-US" baseline="0" dirty="0" smtClean="0"/>
              <a:t>.</a:t>
            </a:r>
          </a:p>
          <a:p>
            <a:endParaRPr lang="en-US" baseline="0" dirty="0" smtClean="0"/>
          </a:p>
          <a:p>
            <a:r>
              <a:rPr lang="en-US" baseline="0" dirty="0" smtClean="0"/>
              <a:t>If the instructor is not able to identify a </a:t>
            </a:r>
            <a:r>
              <a:rPr lang="en-US" baseline="0" dirty="0" err="1" smtClean="0"/>
              <a:t>notetaker</a:t>
            </a:r>
            <a:r>
              <a:rPr lang="en-US" baseline="0" dirty="0" smtClean="0"/>
              <a:t>, or no one volunteers, a staff member from the Office of Accessibility will come to the class to do a recruitment.   These in class recruitments usually begin during the second week of classes.</a:t>
            </a:r>
          </a:p>
        </p:txBody>
      </p:sp>
      <p:sp>
        <p:nvSpPr>
          <p:cNvPr id="4" name="Slide Number Placeholder 3"/>
          <p:cNvSpPr>
            <a:spLocks noGrp="1"/>
          </p:cNvSpPr>
          <p:nvPr>
            <p:ph type="sldNum" sz="quarter" idx="10"/>
          </p:nvPr>
        </p:nvSpPr>
        <p:spPr/>
        <p:txBody>
          <a:bodyPr/>
          <a:lstStyle/>
          <a:p>
            <a:fld id="{335D121A-E134-4090-8439-3832F9C5C82E}" type="slidenum">
              <a:rPr lang="en-US" smtClean="0"/>
              <a:pPr/>
              <a:t>10</a:t>
            </a:fld>
            <a:endParaRPr lang="en-US" dirty="0"/>
          </a:p>
        </p:txBody>
      </p:sp>
    </p:spTree>
    <p:extLst>
      <p:ext uri="{BB962C8B-B14F-4D97-AF65-F5344CB8AC3E}">
        <p14:creationId xmlns:p14="http://schemas.microsoft.com/office/powerpoint/2010/main" val="2218874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a student has submitted a request</a:t>
            </a:r>
            <a:r>
              <a:rPr lang="en-US" baseline="0" dirty="0" smtClean="0"/>
              <a:t> for a </a:t>
            </a:r>
            <a:r>
              <a:rPr lang="en-US" baseline="0" dirty="0" err="1" smtClean="0"/>
              <a:t>notetaker</a:t>
            </a:r>
            <a:r>
              <a:rPr lang="en-US" baseline="0" dirty="0" smtClean="0"/>
              <a:t> in a class, the </a:t>
            </a:r>
            <a:r>
              <a:rPr lang="en-US" baseline="0" dirty="0" err="1" smtClean="0"/>
              <a:t>Notetaker</a:t>
            </a:r>
            <a:r>
              <a:rPr lang="en-US" baseline="0" dirty="0" smtClean="0"/>
              <a:t> Coordinator will then email the class roster asking for someone to sign up as a </a:t>
            </a:r>
            <a:r>
              <a:rPr lang="en-US" baseline="0" dirty="0" err="1" smtClean="0"/>
              <a:t>notetaker</a:t>
            </a:r>
            <a:r>
              <a:rPr lang="en-US" baseline="0" dirty="0" smtClean="0"/>
              <a:t>.</a:t>
            </a:r>
          </a:p>
          <a:p>
            <a:endParaRPr lang="en-US" baseline="0" dirty="0" smtClean="0"/>
          </a:p>
          <a:p>
            <a:r>
              <a:rPr lang="en-US" baseline="0" dirty="0" smtClean="0"/>
              <a:t>This email outlines the </a:t>
            </a:r>
            <a:r>
              <a:rPr lang="en-US" baseline="0" dirty="0" err="1" smtClean="0"/>
              <a:t>notetaker</a:t>
            </a:r>
            <a:r>
              <a:rPr lang="en-US" baseline="0" dirty="0" smtClean="0"/>
              <a:t> position, the benefits of being a </a:t>
            </a:r>
            <a:r>
              <a:rPr lang="en-US" baseline="0" dirty="0" err="1" smtClean="0"/>
              <a:t>notetaker</a:t>
            </a:r>
            <a:r>
              <a:rPr lang="en-US" baseline="0" dirty="0" smtClean="0"/>
              <a:t>, the registration process for becoming a </a:t>
            </a:r>
            <a:r>
              <a:rPr lang="en-US" baseline="0" dirty="0" err="1" smtClean="0"/>
              <a:t>notetaker</a:t>
            </a:r>
            <a:r>
              <a:rPr lang="en-US" baseline="0" dirty="0" smtClean="0"/>
              <a:t>, and the terms and condition of being a </a:t>
            </a:r>
            <a:r>
              <a:rPr lang="en-US" baseline="0" dirty="0" err="1" smtClean="0"/>
              <a:t>notetaker</a:t>
            </a:r>
            <a:r>
              <a:rPr lang="en-US" baseline="0" dirty="0" smtClean="0"/>
              <a:t>.</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335D121A-E134-4090-8439-3832F9C5C82E}" type="slidenum">
              <a:rPr lang="en-US" smtClean="0"/>
              <a:pPr/>
              <a:t>11</a:t>
            </a:fld>
            <a:endParaRPr lang="en-US" dirty="0"/>
          </a:p>
        </p:txBody>
      </p:sp>
    </p:spTree>
    <p:extLst>
      <p:ext uri="{BB962C8B-B14F-4D97-AF65-F5344CB8AC3E}">
        <p14:creationId xmlns:p14="http://schemas.microsoft.com/office/powerpoint/2010/main" val="835037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no </a:t>
            </a:r>
            <a:r>
              <a:rPr lang="en-US" dirty="0" err="1" smtClean="0"/>
              <a:t>notetaker</a:t>
            </a:r>
            <a:r>
              <a:rPr lang="en-US" dirty="0" smtClean="0"/>
              <a:t> is assigned after emailing the class, the Office of Accessibility will seek assistance from faculty members to help secure a </a:t>
            </a:r>
            <a:r>
              <a:rPr lang="en-US" dirty="0" err="1" smtClean="0"/>
              <a:t>notetaker</a:t>
            </a:r>
            <a:r>
              <a:rPr lang="en-US" dirty="0" smtClean="0"/>
              <a:t> in the class.  The </a:t>
            </a:r>
            <a:r>
              <a:rPr lang="en-US" dirty="0" err="1" smtClean="0"/>
              <a:t>Notetaker</a:t>
            </a:r>
            <a:r>
              <a:rPr lang="en-US" dirty="0" smtClean="0"/>
              <a:t> Coordinator will send an email to the instructor detailing options for securing a </a:t>
            </a:r>
            <a:r>
              <a:rPr lang="en-US" dirty="0" err="1" smtClean="0"/>
              <a:t>notetaker</a:t>
            </a:r>
            <a:r>
              <a:rPr lang="en-US" dirty="0" smtClean="0"/>
              <a:t>.</a:t>
            </a:r>
          </a:p>
          <a:p>
            <a:endParaRPr lang="en-US" dirty="0" smtClean="0"/>
          </a:p>
          <a:p>
            <a:r>
              <a:rPr lang="en-US" dirty="0" smtClean="0"/>
              <a:t>The first option is that the instructor identifies a student who would be</a:t>
            </a:r>
            <a:r>
              <a:rPr lang="en-US" baseline="0" dirty="0" smtClean="0"/>
              <a:t> a good </a:t>
            </a:r>
            <a:r>
              <a:rPr lang="en-US" baseline="0" dirty="0" err="1" smtClean="0"/>
              <a:t>notetaker</a:t>
            </a:r>
            <a:r>
              <a:rPr lang="en-US" baseline="0" dirty="0" smtClean="0"/>
              <a:t> during the first weeks of school.  Many instructors know their students or get a good sense of students in the first few weeks.  Instructors can approach a student they feel may be a good </a:t>
            </a:r>
            <a:r>
              <a:rPr lang="en-US" baseline="0" dirty="0" err="1" smtClean="0"/>
              <a:t>notetaker</a:t>
            </a:r>
            <a:r>
              <a:rPr lang="en-US" baseline="0" dirty="0" smtClean="0"/>
              <a:t> and ask them to provide this paid service.  If the student agrees, the instructor can email the student’s name and contact information to the </a:t>
            </a:r>
            <a:r>
              <a:rPr lang="en-US" baseline="0" dirty="0" err="1" smtClean="0"/>
              <a:t>Notetaker</a:t>
            </a:r>
            <a:r>
              <a:rPr lang="en-US" baseline="0" dirty="0" smtClean="0"/>
              <a:t> Coordinator so the office can get them signed up.</a:t>
            </a:r>
          </a:p>
          <a:p>
            <a:endParaRPr lang="en-US" baseline="0" dirty="0" smtClean="0"/>
          </a:p>
          <a:p>
            <a:r>
              <a:rPr lang="en-US" baseline="0" dirty="0" smtClean="0"/>
              <a:t>A second option would be for an instructor to provide their own notes to the student.  </a:t>
            </a:r>
          </a:p>
          <a:p>
            <a:endParaRPr lang="en-US" baseline="0" dirty="0" smtClean="0"/>
          </a:p>
          <a:p>
            <a:r>
              <a:rPr lang="en-US" baseline="0" dirty="0" smtClean="0"/>
              <a:t>The third option is for the instructor to read the provided notice to the entire class, asking for volunteers.  If instructors read the announcement, please be reminded to keep the student’s name confidential at all times.  Once the </a:t>
            </a:r>
            <a:r>
              <a:rPr lang="en-US" baseline="0" dirty="0" err="1" smtClean="0"/>
              <a:t>notetaker</a:t>
            </a:r>
            <a:r>
              <a:rPr lang="en-US" baseline="0" dirty="0" smtClean="0"/>
              <a:t> is officially assigned, they will be provided with the student’s contact information.  Only the Office of Accessibility, the instructor, and the </a:t>
            </a:r>
            <a:r>
              <a:rPr lang="en-US" baseline="0" dirty="0" err="1" smtClean="0"/>
              <a:t>notetaker</a:t>
            </a:r>
            <a:r>
              <a:rPr lang="en-US" baseline="0" dirty="0" smtClean="0"/>
              <a:t> should know who the student is that is requesting the accommodation.</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335D121A-E134-4090-8439-3832F9C5C82E}" type="slidenum">
              <a:rPr lang="en-US" smtClean="0"/>
              <a:pPr/>
              <a:t>12</a:t>
            </a:fld>
            <a:endParaRPr lang="en-US" dirty="0"/>
          </a:p>
        </p:txBody>
      </p:sp>
    </p:spTree>
    <p:extLst>
      <p:ext uri="{BB962C8B-B14F-4D97-AF65-F5344CB8AC3E}">
        <p14:creationId xmlns:p14="http://schemas.microsoft.com/office/powerpoint/2010/main" val="141718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instructor is not able to find a </a:t>
            </a:r>
            <a:r>
              <a:rPr lang="en-US" dirty="0" err="1" smtClean="0"/>
              <a:t>notetaker</a:t>
            </a:r>
            <a:r>
              <a:rPr lang="en-US" dirty="0" smtClean="0"/>
              <a:t>, then a staff member from the Office of Accessibility will come to the class to recruit a </a:t>
            </a:r>
            <a:r>
              <a:rPr lang="en-US" dirty="0" err="1" smtClean="0"/>
              <a:t>notetaker</a:t>
            </a:r>
            <a:r>
              <a:rPr lang="en-US" dirty="0" smtClean="0"/>
              <a:t>.  This process usually begins during the second week of the </a:t>
            </a:r>
            <a:r>
              <a:rPr lang="en-US" dirty="0" err="1" smtClean="0"/>
              <a:t>seemster</a:t>
            </a:r>
            <a:r>
              <a:rPr lang="en-US" dirty="0" smtClean="0"/>
              <a:t>.</a:t>
            </a:r>
          </a:p>
          <a:p>
            <a:endParaRPr lang="en-US" dirty="0" smtClean="0"/>
          </a:p>
          <a:p>
            <a:r>
              <a:rPr lang="en-US" dirty="0" smtClean="0"/>
              <a:t>Faculty are notified by email if</a:t>
            </a:r>
            <a:r>
              <a:rPr lang="en-US" baseline="0" dirty="0" smtClean="0"/>
              <a:t> a staff member will be coming to the class.</a:t>
            </a:r>
          </a:p>
          <a:p>
            <a:endParaRPr lang="en-US" baseline="0" dirty="0" smtClean="0"/>
          </a:p>
          <a:p>
            <a:r>
              <a:rPr lang="en-US" baseline="0" dirty="0" smtClean="0"/>
              <a:t>The recruitment process typically only takes about 5 to 10 minutes, and at times may be completed before the class session begins.</a:t>
            </a:r>
            <a:endParaRPr lang="en-US" dirty="0"/>
          </a:p>
        </p:txBody>
      </p:sp>
      <p:sp>
        <p:nvSpPr>
          <p:cNvPr id="4" name="Slide Number Placeholder 3"/>
          <p:cNvSpPr>
            <a:spLocks noGrp="1"/>
          </p:cNvSpPr>
          <p:nvPr>
            <p:ph type="sldNum" sz="quarter" idx="10"/>
          </p:nvPr>
        </p:nvSpPr>
        <p:spPr/>
        <p:txBody>
          <a:bodyPr/>
          <a:lstStyle/>
          <a:p>
            <a:fld id="{335D121A-E134-4090-8439-3832F9C5C82E}" type="slidenum">
              <a:rPr lang="en-US" smtClean="0"/>
              <a:pPr/>
              <a:t>13</a:t>
            </a:fld>
            <a:endParaRPr lang="en-US" dirty="0"/>
          </a:p>
        </p:txBody>
      </p:sp>
    </p:spTree>
    <p:extLst>
      <p:ext uri="{BB962C8B-B14F-4D97-AF65-F5344CB8AC3E}">
        <p14:creationId xmlns:p14="http://schemas.microsoft.com/office/powerpoint/2010/main" val="42790551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a </a:t>
            </a:r>
            <a:r>
              <a:rPr lang="en-US" dirty="0" err="1" smtClean="0"/>
              <a:t>notetaker</a:t>
            </a:r>
            <a:r>
              <a:rPr lang="en-US" dirty="0" smtClean="0"/>
              <a:t> has been identified, the </a:t>
            </a:r>
            <a:r>
              <a:rPr lang="en-US" dirty="0" err="1" smtClean="0"/>
              <a:t>notetaker</a:t>
            </a:r>
            <a:r>
              <a:rPr lang="en-US" baseline="0" dirty="0" smtClean="0"/>
              <a:t> will work directly with the </a:t>
            </a:r>
            <a:r>
              <a:rPr lang="en-US" baseline="0" dirty="0" err="1" smtClean="0"/>
              <a:t>notetaker</a:t>
            </a:r>
            <a:r>
              <a:rPr lang="en-US" baseline="0" dirty="0" smtClean="0"/>
              <a:t> Coordinator in order to fulfill all of the needed requirements.  </a:t>
            </a:r>
            <a:r>
              <a:rPr lang="en-US" baseline="0" dirty="0" err="1" smtClean="0"/>
              <a:t>Notetakers</a:t>
            </a:r>
            <a:r>
              <a:rPr lang="en-US" baseline="0" dirty="0" smtClean="0"/>
              <a:t> will create an account and register their class in STARS.</a:t>
            </a:r>
          </a:p>
          <a:p>
            <a:endParaRPr lang="en-US" baseline="0" dirty="0" smtClean="0"/>
          </a:p>
          <a:p>
            <a:r>
              <a:rPr lang="en-US" baseline="0" dirty="0" smtClean="0"/>
              <a:t>They will complete a short </a:t>
            </a:r>
            <a:r>
              <a:rPr lang="en-US" baseline="0" dirty="0" err="1" smtClean="0"/>
              <a:t>Notetaking</a:t>
            </a:r>
            <a:r>
              <a:rPr lang="en-US" baseline="0" dirty="0" smtClean="0"/>
              <a:t> Training quiz, and they will also submit a completed Instructor Verification Form to the Office of Accessibility.  </a:t>
            </a:r>
            <a:endParaRPr lang="en-US" dirty="0" smtClean="0"/>
          </a:p>
        </p:txBody>
      </p:sp>
      <p:sp>
        <p:nvSpPr>
          <p:cNvPr id="4" name="Slide Number Placeholder 3"/>
          <p:cNvSpPr>
            <a:spLocks noGrp="1"/>
          </p:cNvSpPr>
          <p:nvPr>
            <p:ph type="sldNum" sz="quarter" idx="10"/>
          </p:nvPr>
        </p:nvSpPr>
        <p:spPr/>
        <p:txBody>
          <a:bodyPr/>
          <a:lstStyle/>
          <a:p>
            <a:fld id="{335D121A-E134-4090-8439-3832F9C5C82E}" type="slidenum">
              <a:rPr lang="en-US" smtClean="0"/>
              <a:pPr/>
              <a:t>14</a:t>
            </a:fld>
            <a:endParaRPr lang="en-US" dirty="0"/>
          </a:p>
        </p:txBody>
      </p:sp>
    </p:spTree>
    <p:extLst>
      <p:ext uri="{BB962C8B-B14F-4D97-AF65-F5344CB8AC3E}">
        <p14:creationId xmlns:p14="http://schemas.microsoft.com/office/powerpoint/2010/main" val="3301594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smtClean="0"/>
              <a:t>The Office of Accessibility asks instructors</a:t>
            </a:r>
            <a:r>
              <a:rPr lang="en-US" baseline="0" dirty="0" smtClean="0"/>
              <a:t> to complete the Instructor Verification Form for each </a:t>
            </a:r>
            <a:r>
              <a:rPr lang="en-US" baseline="0" dirty="0" err="1" smtClean="0"/>
              <a:t>notetaker</a:t>
            </a:r>
            <a:r>
              <a:rPr lang="en-US" baseline="0" dirty="0" smtClean="0"/>
              <a:t>.  This form allows our office to verify that the </a:t>
            </a:r>
            <a:r>
              <a:rPr lang="en-US" baseline="0" dirty="0" err="1" smtClean="0"/>
              <a:t>notetaker</a:t>
            </a:r>
            <a:r>
              <a:rPr lang="en-US" baseline="0" dirty="0" smtClean="0"/>
              <a:t> is providing notes that are representative of class material, as instructors know their course material best.  This form only needs to be completed one time at the beginning of the semester.  The </a:t>
            </a:r>
            <a:r>
              <a:rPr lang="en-US" baseline="0" dirty="0" err="1" smtClean="0"/>
              <a:t>notetaker</a:t>
            </a:r>
            <a:r>
              <a:rPr lang="en-US" baseline="0" dirty="0" smtClean="0"/>
              <a:t> should provide this form to the instructor and then bring it to the Office of Accessibility to turn in.</a:t>
            </a:r>
            <a:endParaRPr lang="en-US" dirty="0" smtClean="0"/>
          </a:p>
          <a:p>
            <a:pPr defTabSz="924458">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335D121A-E134-4090-8439-3832F9C5C82E}" type="slidenum">
              <a:rPr lang="en-US" smtClean="0"/>
              <a:pPr/>
              <a:t>15</a:t>
            </a:fld>
            <a:endParaRPr lang="en-US" dirty="0"/>
          </a:p>
        </p:txBody>
      </p:sp>
    </p:spTree>
    <p:extLst>
      <p:ext uri="{BB962C8B-B14F-4D97-AF65-F5344CB8AC3E}">
        <p14:creationId xmlns:p14="http://schemas.microsoft.com/office/powerpoint/2010/main" val="42610636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Coordination</a:t>
            </a:r>
            <a:r>
              <a:rPr lang="en-US" baseline="0" dirty="0" smtClean="0"/>
              <a:t> between the student, the </a:t>
            </a:r>
            <a:r>
              <a:rPr lang="en-US" baseline="0" dirty="0" err="1" smtClean="0"/>
              <a:t>notetaker</a:t>
            </a:r>
            <a:r>
              <a:rPr lang="en-US" baseline="0" dirty="0" smtClean="0"/>
              <a:t>, the Office of Accessibility, and faculty and </a:t>
            </a:r>
            <a:r>
              <a:rPr lang="en-US" baseline="0" dirty="0" err="1" smtClean="0"/>
              <a:t>staffis</a:t>
            </a:r>
            <a:r>
              <a:rPr lang="en-US" baseline="0" dirty="0" smtClean="0"/>
              <a:t> essential for the identification of notetakers and making sure that the student receives adequate notes.</a:t>
            </a:r>
            <a:endParaRPr lang="en-US" dirty="0"/>
          </a:p>
        </p:txBody>
      </p:sp>
      <p:sp>
        <p:nvSpPr>
          <p:cNvPr id="4" name="Slide Number Placeholder 3"/>
          <p:cNvSpPr>
            <a:spLocks noGrp="1"/>
          </p:cNvSpPr>
          <p:nvPr>
            <p:ph type="sldNum" sz="quarter" idx="10"/>
          </p:nvPr>
        </p:nvSpPr>
        <p:spPr/>
        <p:txBody>
          <a:bodyPr/>
          <a:lstStyle/>
          <a:p>
            <a:fld id="{335D121A-E134-4090-8439-3832F9C5C82E}" type="slidenum">
              <a:rPr lang="en-US" smtClean="0"/>
              <a:pPr/>
              <a:t>16</a:t>
            </a:fld>
            <a:endParaRPr lang="en-US" dirty="0"/>
          </a:p>
        </p:txBody>
      </p:sp>
    </p:spTree>
    <p:extLst>
      <p:ext uri="{BB962C8B-B14F-4D97-AF65-F5344CB8AC3E}">
        <p14:creationId xmlns:p14="http://schemas.microsoft.com/office/powerpoint/2010/main" val="38544857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students,</a:t>
            </a:r>
            <a:r>
              <a:rPr lang="en-US" baseline="0" dirty="0" smtClean="0"/>
              <a:t> it is their responsibility to request the accommodation each semester.  They should speak with the </a:t>
            </a:r>
            <a:r>
              <a:rPr lang="en-US" baseline="0" dirty="0" err="1" smtClean="0"/>
              <a:t>insturctors</a:t>
            </a:r>
            <a:r>
              <a:rPr lang="en-US" baseline="0" dirty="0" smtClean="0"/>
              <a:t> about their accommodations and </a:t>
            </a:r>
            <a:r>
              <a:rPr lang="en-US" baseline="0" dirty="0" err="1" smtClean="0"/>
              <a:t>notetaking</a:t>
            </a:r>
            <a:r>
              <a:rPr lang="en-US" baseline="0" dirty="0" smtClean="0"/>
              <a:t> requests.</a:t>
            </a:r>
          </a:p>
          <a:p>
            <a:endParaRPr lang="en-US" baseline="0" dirty="0" smtClean="0"/>
          </a:p>
          <a:p>
            <a:r>
              <a:rPr lang="en-US" baseline="0" dirty="0" smtClean="0"/>
              <a:t>We ask that students assist whenever possible in recruiting their own </a:t>
            </a:r>
            <a:r>
              <a:rPr lang="en-US" baseline="0" dirty="0" err="1" smtClean="0"/>
              <a:t>notetakers</a:t>
            </a:r>
            <a:r>
              <a:rPr lang="en-US" baseline="0" dirty="0" smtClean="0"/>
              <a:t>, to make the process more efficient.</a:t>
            </a:r>
          </a:p>
          <a:p>
            <a:endParaRPr lang="en-US" baseline="0" dirty="0" smtClean="0"/>
          </a:p>
          <a:p>
            <a:r>
              <a:rPr lang="en-US" baseline="0" dirty="0" smtClean="0"/>
              <a:t>Students should work together with their </a:t>
            </a:r>
            <a:r>
              <a:rPr lang="en-US" baseline="0" dirty="0" err="1" smtClean="0"/>
              <a:t>notetakers</a:t>
            </a:r>
            <a:r>
              <a:rPr lang="en-US" baseline="0" dirty="0" smtClean="0"/>
              <a:t> to coordinate the delivery of notes, and need to attend each class in order to receive the notes for that class period.</a:t>
            </a:r>
          </a:p>
          <a:p>
            <a:endParaRPr lang="en-US" baseline="0" dirty="0" smtClean="0"/>
          </a:p>
          <a:p>
            <a:r>
              <a:rPr lang="en-US" baseline="0" dirty="0" smtClean="0"/>
              <a:t>Students should still take their own notes whenever possible, and use their </a:t>
            </a:r>
            <a:r>
              <a:rPr lang="en-US" baseline="0" dirty="0" err="1" smtClean="0"/>
              <a:t>notetaker’s</a:t>
            </a:r>
            <a:r>
              <a:rPr lang="en-US" baseline="0" dirty="0" smtClean="0"/>
              <a:t> notes as a supplement to their own.</a:t>
            </a:r>
            <a:endParaRPr lang="en-US" dirty="0" smtClean="0"/>
          </a:p>
          <a:p>
            <a:endParaRPr lang="en-US" dirty="0" smtClean="0"/>
          </a:p>
          <a:p>
            <a:r>
              <a:rPr lang="en-US" dirty="0" smtClean="0"/>
              <a:t>It</a:t>
            </a:r>
            <a:r>
              <a:rPr lang="en-US" baseline="0" dirty="0" smtClean="0"/>
              <a:t> is also the student’s responsibility to notify the Office of Accessibility of any issues or concerns that arise with their </a:t>
            </a:r>
            <a:r>
              <a:rPr lang="en-US" baseline="0" dirty="0" err="1" smtClean="0"/>
              <a:t>notetaking</a:t>
            </a:r>
            <a:r>
              <a:rPr lang="en-US" baseline="0" dirty="0" smtClean="0"/>
              <a:t> accommodation throughout the semester.</a:t>
            </a:r>
            <a:endParaRPr lang="en-US" dirty="0" smtClean="0"/>
          </a:p>
        </p:txBody>
      </p:sp>
      <p:sp>
        <p:nvSpPr>
          <p:cNvPr id="4" name="Slide Number Placeholder 3"/>
          <p:cNvSpPr>
            <a:spLocks noGrp="1"/>
          </p:cNvSpPr>
          <p:nvPr>
            <p:ph type="sldNum" sz="quarter" idx="10"/>
          </p:nvPr>
        </p:nvSpPr>
        <p:spPr/>
        <p:txBody>
          <a:bodyPr/>
          <a:lstStyle/>
          <a:p>
            <a:fld id="{335D121A-E134-4090-8439-3832F9C5C82E}" type="slidenum">
              <a:rPr lang="en-US" smtClean="0"/>
              <a:pPr/>
              <a:t>17</a:t>
            </a:fld>
            <a:endParaRPr lang="en-US" dirty="0"/>
          </a:p>
        </p:txBody>
      </p:sp>
    </p:spTree>
    <p:extLst>
      <p:ext uri="{BB962C8B-B14F-4D97-AF65-F5344CB8AC3E}">
        <p14:creationId xmlns:p14="http://schemas.microsoft.com/office/powerpoint/2010/main" val="2279497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Notetakers</a:t>
            </a:r>
            <a:r>
              <a:rPr lang="en-US" dirty="0" smtClean="0"/>
              <a:t> must complete the entire </a:t>
            </a:r>
            <a:r>
              <a:rPr lang="en-US" dirty="0" err="1" smtClean="0"/>
              <a:t>notetaker</a:t>
            </a:r>
            <a:r>
              <a:rPr lang="en-US" dirty="0" smtClean="0"/>
              <a:t> registration through STARS in order to be assigned as the </a:t>
            </a:r>
            <a:r>
              <a:rPr lang="en-US" dirty="0" err="1" smtClean="0"/>
              <a:t>notetaker</a:t>
            </a:r>
            <a:r>
              <a:rPr lang="en-US" dirty="0" smtClean="0"/>
              <a:t> in a class.  They must also complete the </a:t>
            </a:r>
            <a:r>
              <a:rPr lang="en-US" dirty="0" err="1" smtClean="0"/>
              <a:t>notetaker</a:t>
            </a:r>
            <a:r>
              <a:rPr lang="en-US" dirty="0" smtClean="0"/>
              <a:t> training and quiz, and submit a completed Instructor Verification Form to the Office of Accessibility.</a:t>
            </a:r>
          </a:p>
          <a:p>
            <a:endParaRPr lang="en-US" dirty="0" smtClean="0"/>
          </a:p>
          <a:p>
            <a:r>
              <a:rPr lang="en-US" dirty="0" err="1" smtClean="0"/>
              <a:t>Notetakers</a:t>
            </a:r>
            <a:r>
              <a:rPr lang="en-US" dirty="0" smtClean="0"/>
              <a:t> should work with the student to coordinate efficient delivery of the notes after each class, ideally within 1-2 days of</a:t>
            </a:r>
            <a:r>
              <a:rPr lang="en-US" baseline="0" dirty="0" smtClean="0"/>
              <a:t> each class session.  They should also contact the </a:t>
            </a:r>
            <a:r>
              <a:rPr lang="en-US" baseline="0" dirty="0" err="1" smtClean="0"/>
              <a:t>Notetaker</a:t>
            </a:r>
            <a:r>
              <a:rPr lang="en-US" baseline="0" dirty="0" smtClean="0"/>
              <a:t> Coordinator of any questions or concerns that arise during the semester.</a:t>
            </a:r>
          </a:p>
          <a:p>
            <a:endParaRPr lang="en-US" baseline="0" dirty="0" smtClean="0"/>
          </a:p>
          <a:p>
            <a:r>
              <a:rPr lang="en-US" baseline="0" dirty="0" err="1" smtClean="0"/>
              <a:t>Notetakers</a:t>
            </a:r>
            <a:r>
              <a:rPr lang="en-US" baseline="0" dirty="0" smtClean="0"/>
              <a:t> are notified of their responsibilities through the hiring process and the </a:t>
            </a:r>
            <a:r>
              <a:rPr lang="en-US" baseline="0" dirty="0" err="1" smtClean="0"/>
              <a:t>Notetaker</a:t>
            </a:r>
            <a:r>
              <a:rPr lang="en-US" baseline="0" dirty="0" smtClean="0"/>
              <a:t> Training and Quiz that must be completed.</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335D121A-E134-4090-8439-3832F9C5C82E}" type="slidenum">
              <a:rPr lang="en-US" smtClean="0"/>
              <a:pPr/>
              <a:t>18</a:t>
            </a:fld>
            <a:endParaRPr lang="en-US" dirty="0"/>
          </a:p>
        </p:txBody>
      </p:sp>
    </p:spTree>
    <p:extLst>
      <p:ext uri="{BB962C8B-B14F-4D97-AF65-F5344CB8AC3E}">
        <p14:creationId xmlns:p14="http://schemas.microsoft.com/office/powerpoint/2010/main" val="22794972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Office of Accessibility will identify students who are eligible to receive</a:t>
            </a:r>
            <a:r>
              <a:rPr lang="en-US" baseline="0" dirty="0" smtClean="0"/>
              <a:t> the </a:t>
            </a:r>
            <a:r>
              <a:rPr lang="en-US" baseline="0" dirty="0" err="1" smtClean="0"/>
              <a:t>notetaking</a:t>
            </a:r>
            <a:r>
              <a:rPr lang="en-US" baseline="0" dirty="0" smtClean="0"/>
              <a:t> accommodation, and work with them to help them understand the </a:t>
            </a:r>
            <a:r>
              <a:rPr lang="en-US" baseline="0" dirty="0" err="1" smtClean="0"/>
              <a:t>notetaking</a:t>
            </a:r>
            <a:r>
              <a:rPr lang="en-US" baseline="0" dirty="0" smtClean="0"/>
              <a:t> processes and procedures.</a:t>
            </a:r>
          </a:p>
          <a:p>
            <a:endParaRPr lang="en-US" baseline="0" dirty="0" smtClean="0"/>
          </a:p>
          <a:p>
            <a:r>
              <a:rPr lang="en-US" baseline="0" dirty="0" smtClean="0"/>
              <a:t>The office will coordinate the recruitment and the hiring of all </a:t>
            </a:r>
            <a:r>
              <a:rPr lang="en-US" baseline="0" dirty="0" err="1" smtClean="0"/>
              <a:t>notetakers</a:t>
            </a:r>
            <a:r>
              <a:rPr lang="en-US" baseline="0" dirty="0" smtClean="0"/>
              <a:t>.</a:t>
            </a:r>
          </a:p>
          <a:p>
            <a:endParaRPr lang="en-US" baseline="0" dirty="0" smtClean="0"/>
          </a:p>
          <a:p>
            <a:r>
              <a:rPr lang="en-US" baseline="0" dirty="0" smtClean="0"/>
              <a:t>The Office of Accessibility also works to resolve any issues regarding </a:t>
            </a:r>
            <a:r>
              <a:rPr lang="en-US" baseline="0" dirty="0" err="1" smtClean="0"/>
              <a:t>notetaking</a:t>
            </a:r>
            <a:r>
              <a:rPr lang="en-US" baseline="0" dirty="0" smtClean="0"/>
              <a:t> that come up during the semester.</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35D121A-E134-4090-8439-3832F9C5C82E}" type="slidenum">
              <a:rPr lang="en-US" smtClean="0"/>
              <a:pPr/>
              <a:t>19</a:t>
            </a:fld>
            <a:endParaRPr lang="en-US" dirty="0"/>
          </a:p>
        </p:txBody>
      </p:sp>
    </p:spTree>
    <p:extLst>
      <p:ext uri="{BB962C8B-B14F-4D97-AF65-F5344CB8AC3E}">
        <p14:creationId xmlns:p14="http://schemas.microsoft.com/office/powerpoint/2010/main" val="2194255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35D121A-E134-4090-8439-3832F9C5C82E}" type="slidenum">
              <a:rPr lang="en-US" smtClean="0"/>
              <a:pPr/>
              <a:t>2</a:t>
            </a:fld>
            <a:endParaRPr lang="en-US" dirty="0"/>
          </a:p>
        </p:txBody>
      </p:sp>
    </p:spTree>
    <p:extLst>
      <p:ext uri="{BB962C8B-B14F-4D97-AF65-F5344CB8AC3E}">
        <p14:creationId xmlns:p14="http://schemas.microsoft.com/office/powerpoint/2010/main" val="26027172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Office of Accessibility asks faculty and staff to discuss the </a:t>
            </a:r>
            <a:r>
              <a:rPr lang="en-US" dirty="0" err="1" smtClean="0"/>
              <a:t>notetaking</a:t>
            </a:r>
            <a:r>
              <a:rPr lang="en-US" dirty="0" smtClean="0"/>
              <a:t> options with the students who are requesting the accommodations.  We also ask for assistance in identifying a </a:t>
            </a:r>
            <a:r>
              <a:rPr lang="en-US" dirty="0" err="1" smtClean="0"/>
              <a:t>notetaker</a:t>
            </a:r>
            <a:r>
              <a:rPr lang="en-US" dirty="0" smtClean="0"/>
              <a:t> when one cannot be found in the class.</a:t>
            </a:r>
          </a:p>
          <a:p>
            <a:endParaRPr lang="en-US" dirty="0" smtClean="0"/>
          </a:p>
          <a:p>
            <a:r>
              <a:rPr lang="en-US" dirty="0" smtClean="0"/>
              <a:t>We ask that instructors review and sign the Instructor Verification</a:t>
            </a:r>
            <a:r>
              <a:rPr lang="en-US" baseline="0" dirty="0" smtClean="0"/>
              <a:t> Form for assigned </a:t>
            </a:r>
            <a:r>
              <a:rPr lang="en-US" baseline="0" dirty="0" err="1" smtClean="0"/>
              <a:t>notetakers</a:t>
            </a:r>
            <a:r>
              <a:rPr lang="en-US" baseline="0" dirty="0" smtClean="0"/>
              <a:t> at the beginning of the semester.  This will help ensure that the student is receiving an adequate set of notes for the class.</a:t>
            </a:r>
          </a:p>
          <a:p>
            <a:endParaRPr lang="en-US" baseline="0" dirty="0" smtClean="0"/>
          </a:p>
          <a:p>
            <a:r>
              <a:rPr lang="en-US" baseline="0" dirty="0" smtClean="0"/>
              <a:t>We also ask that instructors refer students or </a:t>
            </a:r>
            <a:r>
              <a:rPr lang="en-US" baseline="0" dirty="0" err="1" smtClean="0"/>
              <a:t>notetakers</a:t>
            </a:r>
            <a:r>
              <a:rPr lang="en-US" baseline="0" dirty="0" smtClean="0"/>
              <a:t> to the </a:t>
            </a:r>
            <a:r>
              <a:rPr lang="en-US" baseline="0" dirty="0" err="1" smtClean="0"/>
              <a:t>notetaker</a:t>
            </a:r>
            <a:r>
              <a:rPr lang="en-US" baseline="0" dirty="0" smtClean="0"/>
              <a:t> Coordinator if any issues arise regarding </a:t>
            </a:r>
            <a:r>
              <a:rPr lang="en-US" baseline="0" dirty="0" err="1" smtClean="0"/>
              <a:t>notetaking</a:t>
            </a:r>
            <a:r>
              <a:rPr lang="en-US" baseline="0" dirty="0" smtClean="0"/>
              <a:t> during the semester.</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335D121A-E134-4090-8439-3832F9C5C82E}" type="slidenum">
              <a:rPr lang="en-US" smtClean="0"/>
              <a:pPr/>
              <a:t>20</a:t>
            </a:fld>
            <a:endParaRPr lang="en-US" dirty="0"/>
          </a:p>
        </p:txBody>
      </p:sp>
    </p:spTree>
    <p:extLst>
      <p:ext uri="{BB962C8B-B14F-4D97-AF65-F5344CB8AC3E}">
        <p14:creationId xmlns:p14="http://schemas.microsoft.com/office/powerpoint/2010/main" val="23368360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feel free to contact the Office of Accessibility’s </a:t>
            </a:r>
            <a:r>
              <a:rPr lang="en-US" dirty="0" err="1" smtClean="0"/>
              <a:t>Notetaker</a:t>
            </a:r>
            <a:r>
              <a:rPr lang="en-US" dirty="0" smtClean="0"/>
              <a:t> Coordinator with any questions or concerns about the </a:t>
            </a:r>
            <a:r>
              <a:rPr lang="en-US" dirty="0" err="1" smtClean="0"/>
              <a:t>notetaking</a:t>
            </a:r>
            <a:r>
              <a:rPr lang="en-US" smtClean="0"/>
              <a:t> process.</a:t>
            </a:r>
            <a:endParaRPr lang="en-US" dirty="0"/>
          </a:p>
        </p:txBody>
      </p:sp>
      <p:sp>
        <p:nvSpPr>
          <p:cNvPr id="4" name="Slide Number Placeholder 3"/>
          <p:cNvSpPr>
            <a:spLocks noGrp="1"/>
          </p:cNvSpPr>
          <p:nvPr>
            <p:ph type="sldNum" sz="quarter" idx="10"/>
          </p:nvPr>
        </p:nvSpPr>
        <p:spPr/>
        <p:txBody>
          <a:bodyPr/>
          <a:lstStyle/>
          <a:p>
            <a:fld id="{335D121A-E134-4090-8439-3832F9C5C82E}" type="slidenum">
              <a:rPr lang="en-US" smtClean="0"/>
              <a:pPr/>
              <a:t>21</a:t>
            </a:fld>
            <a:endParaRPr lang="en-US" dirty="0"/>
          </a:p>
        </p:txBody>
      </p:sp>
    </p:spTree>
    <p:extLst>
      <p:ext uri="{BB962C8B-B14F-4D97-AF65-F5344CB8AC3E}">
        <p14:creationId xmlns:p14="http://schemas.microsoft.com/office/powerpoint/2010/main" val="7462202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28600AE9-0895-4781-A590-FE3A3BFEF599}" type="slidenum">
              <a:rPr lang="en-US" smtClean="0">
                <a:solidFill>
                  <a:prstClr val="black"/>
                </a:solidFill>
              </a:rPr>
              <a:pPr/>
              <a:t>22</a:t>
            </a:fld>
            <a:endParaRPr lang="en-US" smtClean="0">
              <a:solidFill>
                <a:prstClr val="black"/>
              </a:solidFill>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we will discuss the use of a </a:t>
            </a:r>
            <a:r>
              <a:rPr lang="en-US" dirty="0" err="1" smtClean="0"/>
              <a:t>notetaker</a:t>
            </a:r>
            <a:r>
              <a:rPr lang="en-US" dirty="0" smtClean="0"/>
              <a:t>, a common accommodation that some students with disabilities may receive.</a:t>
            </a:r>
            <a:endParaRPr lang="en-US" dirty="0"/>
          </a:p>
        </p:txBody>
      </p:sp>
      <p:sp>
        <p:nvSpPr>
          <p:cNvPr id="4" name="Slide Number Placeholder 3"/>
          <p:cNvSpPr>
            <a:spLocks noGrp="1"/>
          </p:cNvSpPr>
          <p:nvPr>
            <p:ph type="sldNum" sz="quarter" idx="10"/>
          </p:nvPr>
        </p:nvSpPr>
        <p:spPr/>
        <p:txBody>
          <a:bodyPr/>
          <a:lstStyle/>
          <a:p>
            <a:fld id="{335D121A-E134-4090-8439-3832F9C5C82E}" type="slidenum">
              <a:rPr lang="en-US" smtClean="0"/>
              <a:pPr/>
              <a:t>3</a:t>
            </a:fld>
            <a:endParaRPr lang="en-US" dirty="0"/>
          </a:p>
        </p:txBody>
      </p:sp>
    </p:spTree>
    <p:extLst>
      <p:ext uri="{BB962C8B-B14F-4D97-AF65-F5344CB8AC3E}">
        <p14:creationId xmlns:p14="http://schemas.microsoft.com/office/powerpoint/2010/main" val="3348038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a:t>
            </a:r>
            <a:r>
              <a:rPr lang="en-US" baseline="0" dirty="0" smtClean="0"/>
              <a:t> students may have a disability that prevents them from taking thorough notes in class.</a:t>
            </a:r>
          </a:p>
          <a:p>
            <a:endParaRPr lang="en-US" baseline="0" dirty="0" smtClean="0"/>
          </a:p>
          <a:p>
            <a:r>
              <a:rPr lang="en-US" baseline="0" dirty="0" smtClean="0"/>
              <a:t>Some of these students may benefit from the use of a peer </a:t>
            </a:r>
            <a:r>
              <a:rPr lang="en-US" baseline="0" dirty="0" err="1" smtClean="0"/>
              <a:t>notetaker</a:t>
            </a:r>
            <a:r>
              <a:rPr lang="en-US" baseline="0" dirty="0" smtClean="0"/>
              <a:t> as an accommodation.</a:t>
            </a:r>
            <a:endParaRPr lang="en-US" dirty="0"/>
          </a:p>
        </p:txBody>
      </p:sp>
      <p:sp>
        <p:nvSpPr>
          <p:cNvPr id="4" name="Slide Number Placeholder 3"/>
          <p:cNvSpPr>
            <a:spLocks noGrp="1"/>
          </p:cNvSpPr>
          <p:nvPr>
            <p:ph type="sldNum" sz="quarter" idx="10"/>
          </p:nvPr>
        </p:nvSpPr>
        <p:spPr/>
        <p:txBody>
          <a:bodyPr/>
          <a:lstStyle/>
          <a:p>
            <a:fld id="{335D121A-E134-4090-8439-3832F9C5C82E}" type="slidenum">
              <a:rPr lang="en-US" smtClean="0"/>
              <a:pPr/>
              <a:t>4</a:t>
            </a:fld>
            <a:endParaRPr lang="en-US" dirty="0"/>
          </a:p>
        </p:txBody>
      </p:sp>
    </p:spTree>
    <p:extLst>
      <p:ext uri="{BB962C8B-B14F-4D97-AF65-F5344CB8AC3E}">
        <p14:creationId xmlns:p14="http://schemas.microsoft.com/office/powerpoint/2010/main" val="452068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 number of different reasons</a:t>
            </a:r>
            <a:r>
              <a:rPr lang="en-US" baseline="0" dirty="0" smtClean="0"/>
              <a:t> why a particular student may have a </a:t>
            </a:r>
            <a:r>
              <a:rPr lang="en-US" baseline="0" dirty="0" err="1" smtClean="0"/>
              <a:t>notetaking</a:t>
            </a:r>
            <a:r>
              <a:rPr lang="en-US" baseline="0" dirty="0" smtClean="0"/>
              <a:t> accommodation.</a:t>
            </a:r>
          </a:p>
          <a:p>
            <a:endParaRPr lang="en-US" baseline="0" dirty="0" smtClean="0"/>
          </a:p>
          <a:p>
            <a:r>
              <a:rPr lang="en-US" baseline="0" dirty="0" smtClean="0"/>
              <a:t>Some students have trouble with working memory and processing information quickly as it is being presented to them.  For these students, they may only be able to write down part of what is being presented, rather than the entire lecture.</a:t>
            </a:r>
          </a:p>
          <a:p>
            <a:endParaRPr lang="en-US" baseline="0" dirty="0" smtClean="0"/>
          </a:p>
          <a:p>
            <a:r>
              <a:rPr lang="en-US" baseline="0" dirty="0" smtClean="0"/>
              <a:t>Students with auditory processing disorders have difficulty processing incoming information that is spoken, and then writing it down.  These students may also only be able to hear and process part of what is being said in a lecture.</a:t>
            </a:r>
          </a:p>
          <a:p>
            <a:endParaRPr lang="en-US" baseline="0" dirty="0" smtClean="0"/>
          </a:p>
          <a:p>
            <a:r>
              <a:rPr lang="en-US" baseline="0" dirty="0" smtClean="0"/>
              <a:t>Students with visual impairments may take longer to write their own notes, or may miss anything that is written on the board during a lecture.</a:t>
            </a:r>
          </a:p>
          <a:p>
            <a:endParaRPr lang="en-US" baseline="0" dirty="0" smtClean="0"/>
          </a:p>
          <a:p>
            <a:r>
              <a:rPr lang="en-US" baseline="0" dirty="0" smtClean="0"/>
              <a:t>Other students may have a hearing impairment that prevents them from being able to hear the entire lecture.  Some of these students may use Sign Language Interpreters, which requires them to watch the lecture visually, an unable to write notes at the same time.</a:t>
            </a:r>
          </a:p>
          <a:p>
            <a:endParaRPr lang="en-US" baseline="0" dirty="0" smtClean="0"/>
          </a:p>
          <a:p>
            <a:r>
              <a:rPr lang="en-US" baseline="0" dirty="0" smtClean="0"/>
              <a:t>Some students may have physical limitations that prevent the full use of their hands, thus making taking notes during class very difficult.</a:t>
            </a:r>
          </a:p>
          <a:p>
            <a:endParaRPr lang="en-US" baseline="0" dirty="0" smtClean="0"/>
          </a:p>
          <a:p>
            <a:r>
              <a:rPr lang="en-US" baseline="0" dirty="0" smtClean="0"/>
              <a:t>Additionally, some students may struggle with a learning disability in Written Expression, where it may take them longer to effectively write down what is needed during a lecture.</a:t>
            </a:r>
            <a:endParaRPr lang="en-US" dirty="0"/>
          </a:p>
        </p:txBody>
      </p:sp>
      <p:sp>
        <p:nvSpPr>
          <p:cNvPr id="4" name="Slide Number Placeholder 3"/>
          <p:cNvSpPr>
            <a:spLocks noGrp="1"/>
          </p:cNvSpPr>
          <p:nvPr>
            <p:ph type="sldNum" sz="quarter" idx="10"/>
          </p:nvPr>
        </p:nvSpPr>
        <p:spPr/>
        <p:txBody>
          <a:bodyPr/>
          <a:lstStyle/>
          <a:p>
            <a:fld id="{335D121A-E134-4090-8439-3832F9C5C82E}" type="slidenum">
              <a:rPr lang="en-US" smtClean="0"/>
              <a:pPr/>
              <a:t>5</a:t>
            </a:fld>
            <a:endParaRPr lang="en-US" dirty="0"/>
          </a:p>
        </p:txBody>
      </p:sp>
    </p:spTree>
    <p:extLst>
      <p:ext uri="{BB962C8B-B14F-4D97-AF65-F5344CB8AC3E}">
        <p14:creationId xmlns:p14="http://schemas.microsoft.com/office/powerpoint/2010/main" val="3845346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students may not need a </a:t>
            </a:r>
            <a:r>
              <a:rPr lang="en-US" dirty="0" err="1" smtClean="0"/>
              <a:t>notetaker</a:t>
            </a:r>
            <a:r>
              <a:rPr lang="en-US" dirty="0" smtClean="0"/>
              <a:t> for</a:t>
            </a:r>
            <a:r>
              <a:rPr lang="en-US" baseline="0" dirty="0" smtClean="0"/>
              <a:t> a specific class.  For these students, they may opt to record each class lecture in order to ensure that they have all of the lecture material.</a:t>
            </a:r>
          </a:p>
          <a:p>
            <a:endParaRPr lang="en-US" baseline="0" dirty="0" smtClean="0"/>
          </a:p>
          <a:p>
            <a:r>
              <a:rPr lang="en-US" baseline="0" dirty="0" smtClean="0"/>
              <a:t>Other students may simply need copies of any </a:t>
            </a:r>
            <a:r>
              <a:rPr lang="en-US" baseline="0" dirty="0" err="1" smtClean="0"/>
              <a:t>powerpoints</a:t>
            </a:r>
            <a:r>
              <a:rPr lang="en-US" baseline="0" dirty="0" smtClean="0"/>
              <a:t> that are being used in the class, in order to lessen the burden of writing.  These students use the </a:t>
            </a:r>
            <a:r>
              <a:rPr lang="en-US" baseline="0" dirty="0" err="1" smtClean="0"/>
              <a:t>powerpoint</a:t>
            </a:r>
            <a:r>
              <a:rPr lang="en-US" baseline="0" dirty="0" smtClean="0"/>
              <a:t> as an outline, and then add notes to it as the class lecture goes on.</a:t>
            </a:r>
            <a:endParaRPr lang="en-US" dirty="0"/>
          </a:p>
        </p:txBody>
      </p:sp>
      <p:sp>
        <p:nvSpPr>
          <p:cNvPr id="4" name="Slide Number Placeholder 3"/>
          <p:cNvSpPr>
            <a:spLocks noGrp="1"/>
          </p:cNvSpPr>
          <p:nvPr>
            <p:ph type="sldNum" sz="quarter" idx="10"/>
          </p:nvPr>
        </p:nvSpPr>
        <p:spPr/>
        <p:txBody>
          <a:bodyPr/>
          <a:lstStyle/>
          <a:p>
            <a:fld id="{335D121A-E134-4090-8439-3832F9C5C82E}" type="slidenum">
              <a:rPr lang="en-US" smtClean="0"/>
              <a:pPr/>
              <a:t>6</a:t>
            </a:fld>
            <a:endParaRPr lang="en-US" dirty="0"/>
          </a:p>
        </p:txBody>
      </p:sp>
    </p:spTree>
    <p:extLst>
      <p:ext uri="{BB962C8B-B14F-4D97-AF65-F5344CB8AC3E}">
        <p14:creationId xmlns:p14="http://schemas.microsoft.com/office/powerpoint/2010/main" val="3833945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 student</a:t>
            </a:r>
            <a:r>
              <a:rPr lang="en-US" baseline="0" dirty="0" smtClean="0"/>
              <a:t> requires the use of a </a:t>
            </a:r>
            <a:r>
              <a:rPr lang="en-US" baseline="0" dirty="0" err="1" smtClean="0"/>
              <a:t>notetaker</a:t>
            </a:r>
            <a:r>
              <a:rPr lang="en-US" baseline="0" dirty="0" smtClean="0"/>
              <a:t> in a class, the Office of Accessibility will work together with the student and the instructor to identify a qualified peer in the class that can provide notes.</a:t>
            </a:r>
          </a:p>
          <a:p>
            <a:endParaRPr lang="en-US" baseline="0" dirty="0" smtClean="0"/>
          </a:p>
          <a:p>
            <a:r>
              <a:rPr lang="en-US" baseline="0" dirty="0" smtClean="0"/>
              <a:t>A </a:t>
            </a:r>
            <a:r>
              <a:rPr lang="en-US" baseline="0" dirty="0" err="1" smtClean="0"/>
              <a:t>notetaker</a:t>
            </a:r>
            <a:r>
              <a:rPr lang="en-US" baseline="0" dirty="0" smtClean="0"/>
              <a:t> is another student who is enrolled in the same class as the student requesting the accommodation.  They are hired each semester, and assigned for the entire semester.  Each </a:t>
            </a:r>
            <a:r>
              <a:rPr lang="en-US" baseline="0" dirty="0" err="1" smtClean="0"/>
              <a:t>notetaker</a:t>
            </a:r>
            <a:r>
              <a:rPr lang="en-US" baseline="0" dirty="0" smtClean="0"/>
              <a:t> is assigned to specific class, not a specific student, so they may take notes for multiple students enrolled in the same class.</a:t>
            </a:r>
            <a:endParaRPr lang="en-US" dirty="0" smtClean="0"/>
          </a:p>
          <a:p>
            <a:endParaRPr lang="en-US" dirty="0" smtClean="0"/>
          </a:p>
          <a:p>
            <a:r>
              <a:rPr lang="en-US" dirty="0" smtClean="0"/>
              <a:t>The</a:t>
            </a:r>
            <a:r>
              <a:rPr lang="en-US" baseline="0" dirty="0" smtClean="0"/>
              <a:t> </a:t>
            </a:r>
            <a:r>
              <a:rPr lang="en-US" baseline="0" dirty="0" err="1" smtClean="0"/>
              <a:t>notetaker</a:t>
            </a:r>
            <a:r>
              <a:rPr lang="en-US" baseline="0" dirty="0" smtClean="0"/>
              <a:t> and the student work together to determine the options for receiving notes.  The Office of Accessibility provides a number of options for providing notes to students, including the ability to upload the notes to STARS, emailing them directly to the student, the use of carbon-copy paper, or photocopying the notes.  The Office of Accessibility pays for all of the </a:t>
            </a:r>
            <a:r>
              <a:rPr lang="en-US" baseline="0" dirty="0" err="1" smtClean="0"/>
              <a:t>notetakers</a:t>
            </a:r>
            <a:r>
              <a:rPr lang="en-US" baseline="0" dirty="0" smtClean="0"/>
              <a:t> copying costs, if needed.</a:t>
            </a:r>
            <a:endParaRPr lang="en-US" dirty="0" smtClean="0"/>
          </a:p>
        </p:txBody>
      </p:sp>
      <p:sp>
        <p:nvSpPr>
          <p:cNvPr id="4" name="Slide Number Placeholder 3"/>
          <p:cNvSpPr>
            <a:spLocks noGrp="1"/>
          </p:cNvSpPr>
          <p:nvPr>
            <p:ph type="sldNum" sz="quarter" idx="10"/>
          </p:nvPr>
        </p:nvSpPr>
        <p:spPr/>
        <p:txBody>
          <a:bodyPr/>
          <a:lstStyle/>
          <a:p>
            <a:fld id="{335D121A-E134-4090-8439-3832F9C5C82E}" type="slidenum">
              <a:rPr lang="en-US" smtClean="0"/>
              <a:pPr/>
              <a:t>7</a:t>
            </a:fld>
            <a:endParaRPr lang="en-US" dirty="0"/>
          </a:p>
        </p:txBody>
      </p:sp>
    </p:spTree>
    <p:extLst>
      <p:ext uri="{BB962C8B-B14F-4D97-AF65-F5344CB8AC3E}">
        <p14:creationId xmlns:p14="http://schemas.microsoft.com/office/powerpoint/2010/main" val="3798903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a </a:t>
            </a:r>
            <a:r>
              <a:rPr lang="en-US" dirty="0" err="1" smtClean="0"/>
              <a:t>notetaker</a:t>
            </a:r>
            <a:r>
              <a:rPr lang="en-US" dirty="0" smtClean="0"/>
              <a:t> is assigned for a class, they are expected to provide notes to the student with the accommodation for the entire semester.  These notes should be provided to the student within 24 hours of the end of class, to ensure that the student has all of the study material needed.</a:t>
            </a:r>
          </a:p>
          <a:p>
            <a:endParaRPr lang="en-US" dirty="0" smtClean="0"/>
          </a:p>
          <a:p>
            <a:r>
              <a:rPr lang="en-US" dirty="0" smtClean="0"/>
              <a:t>The </a:t>
            </a:r>
            <a:r>
              <a:rPr lang="en-US" dirty="0" err="1" smtClean="0"/>
              <a:t>notetaker’s</a:t>
            </a:r>
            <a:r>
              <a:rPr lang="en-US" dirty="0" smtClean="0"/>
              <a:t> notes are meant to be supplemental to the student’s own notes, whenever possible.  Students should take their own notes, and use the </a:t>
            </a:r>
            <a:r>
              <a:rPr lang="en-US" dirty="0" err="1" smtClean="0"/>
              <a:t>notetakers</a:t>
            </a:r>
            <a:r>
              <a:rPr lang="en-US" dirty="0" smtClean="0"/>
              <a:t> notes to fill in any gaps in material they may have missed.</a:t>
            </a:r>
          </a:p>
          <a:p>
            <a:endParaRPr lang="en-US" dirty="0" smtClean="0"/>
          </a:p>
          <a:p>
            <a:r>
              <a:rPr lang="en-US" dirty="0" smtClean="0"/>
              <a:t>Students</a:t>
            </a:r>
            <a:r>
              <a:rPr lang="en-US" baseline="0" dirty="0" smtClean="0"/>
              <a:t> must request the </a:t>
            </a:r>
            <a:r>
              <a:rPr lang="en-US" baseline="0" dirty="0" err="1" smtClean="0"/>
              <a:t>notetaking</a:t>
            </a:r>
            <a:r>
              <a:rPr lang="en-US" baseline="0" dirty="0" smtClean="0"/>
              <a:t> accommodation each semester and for specific classes they may need </a:t>
            </a:r>
            <a:r>
              <a:rPr lang="en-US" baseline="0" dirty="0" err="1" smtClean="0"/>
              <a:t>notetakers</a:t>
            </a:r>
            <a:r>
              <a:rPr lang="en-US" baseline="0" dirty="0" smtClean="0"/>
              <a:t> for.  Not all classes may need </a:t>
            </a:r>
            <a:r>
              <a:rPr lang="en-US" baseline="0" dirty="0" err="1" smtClean="0"/>
              <a:t>notetakers</a:t>
            </a:r>
            <a:r>
              <a:rPr lang="en-US" baseline="0" dirty="0" smtClean="0"/>
              <a:t>, such as lab classes, physical education classes, or field experience courses where few notes are taken during each class.</a:t>
            </a:r>
            <a:endParaRPr lang="en-US" dirty="0" smtClean="0"/>
          </a:p>
        </p:txBody>
      </p:sp>
      <p:sp>
        <p:nvSpPr>
          <p:cNvPr id="4" name="Slide Number Placeholder 3"/>
          <p:cNvSpPr>
            <a:spLocks noGrp="1"/>
          </p:cNvSpPr>
          <p:nvPr>
            <p:ph type="sldNum" sz="quarter" idx="10"/>
          </p:nvPr>
        </p:nvSpPr>
        <p:spPr/>
        <p:txBody>
          <a:bodyPr/>
          <a:lstStyle/>
          <a:p>
            <a:fld id="{335D121A-E134-4090-8439-3832F9C5C82E}" type="slidenum">
              <a:rPr lang="en-US" smtClean="0"/>
              <a:pPr/>
              <a:t>8</a:t>
            </a:fld>
            <a:endParaRPr lang="en-US" dirty="0"/>
          </a:p>
        </p:txBody>
      </p:sp>
    </p:spTree>
    <p:extLst>
      <p:ext uri="{BB962C8B-B14F-4D97-AF65-F5344CB8AC3E}">
        <p14:creationId xmlns:p14="http://schemas.microsoft.com/office/powerpoint/2010/main" val="567287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Office of Accessibility encourages all students to consider</a:t>
            </a:r>
            <a:r>
              <a:rPr lang="en-US" baseline="0" dirty="0" smtClean="0"/>
              <a:t> becoming a </a:t>
            </a:r>
            <a:r>
              <a:rPr lang="en-US" baseline="0" dirty="0" err="1" smtClean="0"/>
              <a:t>notetaker</a:t>
            </a:r>
            <a:r>
              <a:rPr lang="en-US" baseline="0" dirty="0" smtClean="0"/>
              <a:t>.  There are a number of benefits that </a:t>
            </a:r>
            <a:r>
              <a:rPr lang="en-US" baseline="0" dirty="0" err="1" smtClean="0"/>
              <a:t>notetakers</a:t>
            </a:r>
            <a:r>
              <a:rPr lang="en-US" baseline="0" dirty="0" smtClean="0"/>
              <a:t> receive, simply for copying their own notes.</a:t>
            </a:r>
          </a:p>
          <a:p>
            <a:endParaRPr lang="en-US" baseline="0" dirty="0" smtClean="0"/>
          </a:p>
          <a:p>
            <a:r>
              <a:rPr lang="en-US" baseline="0" dirty="0" err="1" smtClean="0"/>
              <a:t>Notetakers</a:t>
            </a:r>
            <a:r>
              <a:rPr lang="en-US" baseline="0" dirty="0" smtClean="0"/>
              <a:t> are paid $100 on their </a:t>
            </a:r>
            <a:r>
              <a:rPr lang="en-US" baseline="0" dirty="0" err="1" smtClean="0"/>
              <a:t>ZipCard</a:t>
            </a:r>
            <a:r>
              <a:rPr lang="en-US" baseline="0" dirty="0" smtClean="0"/>
              <a:t> at the end of each semester for providing notes to the student.  Some </a:t>
            </a:r>
            <a:r>
              <a:rPr lang="en-US" baseline="0" dirty="0" err="1" smtClean="0"/>
              <a:t>notetakers</a:t>
            </a:r>
            <a:r>
              <a:rPr lang="en-US" baseline="0" dirty="0" smtClean="0"/>
              <a:t> are assigned to multiple classes, so they can receive multiple stipends.  For example, if a </a:t>
            </a:r>
            <a:r>
              <a:rPr lang="en-US" baseline="0" dirty="0" err="1" smtClean="0"/>
              <a:t>notetaker</a:t>
            </a:r>
            <a:r>
              <a:rPr lang="en-US" baseline="0" dirty="0" smtClean="0"/>
              <a:t> is providing notes in 4 different courses, they would receive $400 at the end of the semester.</a:t>
            </a:r>
          </a:p>
          <a:p>
            <a:endParaRPr lang="en-US" baseline="0" dirty="0" smtClean="0"/>
          </a:p>
          <a:p>
            <a:r>
              <a:rPr lang="en-US" baseline="0" dirty="0" smtClean="0"/>
              <a:t>Additionally, </a:t>
            </a:r>
            <a:r>
              <a:rPr lang="en-US" baseline="0" dirty="0" err="1" smtClean="0"/>
              <a:t>notetakers</a:t>
            </a:r>
            <a:r>
              <a:rPr lang="en-US" baseline="0" dirty="0" smtClean="0"/>
              <a:t> will receive priority registration for an upcoming semester.</a:t>
            </a:r>
          </a:p>
          <a:p>
            <a:endParaRPr lang="en-US" baseline="0" dirty="0" smtClean="0"/>
          </a:p>
          <a:p>
            <a:r>
              <a:rPr lang="en-US" baseline="0" dirty="0" smtClean="0"/>
              <a:t>Furthermore, </a:t>
            </a:r>
            <a:r>
              <a:rPr lang="en-US" baseline="0" dirty="0" err="1" smtClean="0"/>
              <a:t>notetakers</a:t>
            </a:r>
            <a:r>
              <a:rPr lang="en-US" baseline="0" dirty="0" smtClean="0"/>
              <a:t> can enhance their resume by including the </a:t>
            </a:r>
            <a:r>
              <a:rPr lang="en-US" baseline="0" dirty="0" err="1" smtClean="0"/>
              <a:t>notetaker</a:t>
            </a:r>
            <a:r>
              <a:rPr lang="en-US" baseline="0" dirty="0" smtClean="0"/>
              <a:t> position, and can gain satisfaction from helping another student in their class.</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335D121A-E134-4090-8439-3832F9C5C82E}" type="slidenum">
              <a:rPr lang="en-US" smtClean="0"/>
              <a:pPr/>
              <a:t>9</a:t>
            </a:fld>
            <a:endParaRPr lang="en-US" dirty="0"/>
          </a:p>
        </p:txBody>
      </p:sp>
    </p:spTree>
    <p:extLst>
      <p:ext uri="{BB962C8B-B14F-4D97-AF65-F5344CB8AC3E}">
        <p14:creationId xmlns:p14="http://schemas.microsoft.com/office/powerpoint/2010/main" val="12580874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6"/>
          <p:cNvSpPr>
            <a:spLocks noChangeArrowheads="1"/>
          </p:cNvSpPr>
          <p:nvPr userDrawn="1"/>
        </p:nvSpPr>
        <p:spPr bwMode="auto">
          <a:xfrm>
            <a:off x="228600" y="0"/>
            <a:ext cx="8915400" cy="2286000"/>
          </a:xfrm>
          <a:prstGeom prst="rect">
            <a:avLst/>
          </a:prstGeom>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n w="9525">
            <a:noFill/>
            <a:miter lim="800000"/>
            <a:headEnd/>
            <a:tailEnd/>
          </a:ln>
          <a:effectLst/>
        </p:spPr>
        <p:txBody>
          <a:bodyPr wrap="none" anchor="ctr"/>
          <a:lstStyle/>
          <a:p>
            <a:pPr fontAlgn="base">
              <a:spcBef>
                <a:spcPct val="0"/>
              </a:spcBef>
              <a:spcAft>
                <a:spcPct val="0"/>
              </a:spcAft>
              <a:defRPr/>
            </a:pPr>
            <a:endParaRPr lang="en-US" sz="2400" b="1">
              <a:solidFill>
                <a:srgbClr val="FFFFCC"/>
              </a:solidFill>
              <a:effectLst>
                <a:outerShdw blurRad="38100" dist="38100" dir="2700000" algn="tl">
                  <a:srgbClr val="000000">
                    <a:alpha val="43137"/>
                  </a:srgbClr>
                </a:outerShdw>
              </a:effectLst>
            </a:endParaRPr>
          </a:p>
        </p:txBody>
      </p:sp>
      <p:sp>
        <p:nvSpPr>
          <p:cNvPr id="5" name="Freeform 17"/>
          <p:cNvSpPr>
            <a:spLocks/>
          </p:cNvSpPr>
          <p:nvPr userDrawn="1"/>
        </p:nvSpPr>
        <p:spPr bwMode="auto">
          <a:xfrm>
            <a:off x="0" y="990600"/>
            <a:ext cx="9170988" cy="5867400"/>
          </a:xfrm>
          <a:custGeom>
            <a:avLst/>
            <a:gdLst/>
            <a:ahLst/>
            <a:cxnLst>
              <a:cxn ang="0">
                <a:pos x="48" y="699"/>
              </a:cxn>
              <a:cxn ang="0">
                <a:pos x="5760" y="0"/>
              </a:cxn>
              <a:cxn ang="0">
                <a:pos x="5777" y="3788"/>
              </a:cxn>
              <a:cxn ang="0">
                <a:pos x="0" y="3792"/>
              </a:cxn>
              <a:cxn ang="0">
                <a:pos x="0" y="699"/>
              </a:cxn>
              <a:cxn ang="0">
                <a:pos x="48" y="699"/>
              </a:cxn>
            </a:cxnLst>
            <a:rect l="0" t="0" r="r" b="b"/>
            <a:pathLst>
              <a:path w="5777" h="3792">
                <a:moveTo>
                  <a:pt x="48" y="699"/>
                </a:moveTo>
                <a:lnTo>
                  <a:pt x="5760" y="0"/>
                </a:lnTo>
                <a:lnTo>
                  <a:pt x="5777" y="3788"/>
                </a:lnTo>
                <a:lnTo>
                  <a:pt x="0" y="3792"/>
                </a:lnTo>
                <a:lnTo>
                  <a:pt x="0" y="699"/>
                </a:lnTo>
                <a:lnTo>
                  <a:pt x="48" y="699"/>
                </a:lnTo>
                <a:close/>
              </a:path>
            </a:pathLst>
          </a:custGeom>
          <a:gradFill rotWithShape="1">
            <a:gsLst>
              <a:gs pos="0">
                <a:srgbClr val="000080">
                  <a:gamma/>
                  <a:shade val="46275"/>
                  <a:invGamma/>
                </a:srgbClr>
              </a:gs>
              <a:gs pos="100000">
                <a:srgbClr val="000080"/>
              </a:gs>
            </a:gsLst>
            <a:lin ang="5400000" scaled="1"/>
          </a:gradFill>
          <a:ln w="9525" cap="flat" cmpd="sng">
            <a:noFill/>
            <a:prstDash val="solid"/>
            <a:round/>
            <a:headEnd/>
            <a:tailEnd/>
          </a:ln>
          <a:effectLst/>
        </p:spPr>
        <p:txBody>
          <a:bodyPr wrap="none" anchor="ctr"/>
          <a:lstStyle/>
          <a:p>
            <a:pPr fontAlgn="base">
              <a:spcBef>
                <a:spcPct val="0"/>
              </a:spcBef>
              <a:spcAft>
                <a:spcPct val="0"/>
              </a:spcAft>
              <a:defRPr/>
            </a:pPr>
            <a:endParaRPr lang="en-US" sz="2400" b="1">
              <a:solidFill>
                <a:srgbClr val="FFFFCC"/>
              </a:solidFill>
              <a:effectLst>
                <a:outerShdw blurRad="38100" dist="38100" dir="2700000" algn="tl">
                  <a:srgbClr val="000000">
                    <a:alpha val="43137"/>
                  </a:srgbClr>
                </a:outerShdw>
              </a:effectLst>
            </a:endParaRPr>
          </a:p>
        </p:txBody>
      </p:sp>
      <p:sp>
        <p:nvSpPr>
          <p:cNvPr id="6" name="Freeform 19" descr="002"/>
          <p:cNvSpPr>
            <a:spLocks/>
          </p:cNvSpPr>
          <p:nvPr userDrawn="1"/>
        </p:nvSpPr>
        <p:spPr bwMode="auto">
          <a:xfrm>
            <a:off x="-12700" y="-12700"/>
            <a:ext cx="4711700" cy="6870700"/>
          </a:xfrm>
          <a:custGeom>
            <a:avLst/>
            <a:gdLst/>
            <a:ahLst/>
            <a:cxnLst>
              <a:cxn ang="0">
                <a:pos x="0" y="0"/>
              </a:cxn>
              <a:cxn ang="0">
                <a:pos x="1376" y="0"/>
              </a:cxn>
              <a:cxn ang="0">
                <a:pos x="2968" y="4328"/>
              </a:cxn>
              <a:cxn ang="0">
                <a:pos x="8" y="4319"/>
              </a:cxn>
              <a:cxn ang="0">
                <a:pos x="0" y="0"/>
              </a:cxn>
            </a:cxnLst>
            <a:rect l="0" t="0" r="r" b="b"/>
            <a:pathLst>
              <a:path w="2968" h="4328">
                <a:moveTo>
                  <a:pt x="0" y="0"/>
                </a:moveTo>
                <a:lnTo>
                  <a:pt x="1376" y="0"/>
                </a:lnTo>
                <a:lnTo>
                  <a:pt x="2968" y="4328"/>
                </a:lnTo>
                <a:lnTo>
                  <a:pt x="8" y="4319"/>
                </a:lnTo>
                <a:lnTo>
                  <a:pt x="0" y="0"/>
                </a:lnTo>
                <a:close/>
              </a:path>
            </a:pathLst>
          </a:custGeom>
          <a:blipFill dpi="0" rotWithShape="0">
            <a:blip r:embed="rId2" cstate="print"/>
            <a:srcRect/>
            <a:stretch>
              <a:fillRect/>
            </a:stretch>
          </a:blipFill>
          <a:ln w="9525">
            <a:noFill/>
            <a:round/>
            <a:headEnd/>
            <a:tailEnd/>
          </a:ln>
          <a:effectLst/>
        </p:spPr>
        <p:txBody>
          <a:bodyPr/>
          <a:lstStyle/>
          <a:p>
            <a:pPr fontAlgn="base">
              <a:spcBef>
                <a:spcPct val="0"/>
              </a:spcBef>
              <a:spcAft>
                <a:spcPct val="0"/>
              </a:spcAft>
              <a:defRPr/>
            </a:pPr>
            <a:endParaRPr lang="en-US" sz="2400" b="1">
              <a:solidFill>
                <a:srgbClr val="FFFFCC"/>
              </a:solidFill>
              <a:effectLst>
                <a:outerShdw blurRad="38100" dist="38100" dir="2700000" algn="tl">
                  <a:srgbClr val="000000">
                    <a:alpha val="43137"/>
                  </a:srgbClr>
                </a:outerShdw>
              </a:effectLst>
            </a:endParaRPr>
          </a:p>
        </p:txBody>
      </p:sp>
      <p:sp>
        <p:nvSpPr>
          <p:cNvPr id="25605" name="Rectangle 5"/>
          <p:cNvSpPr>
            <a:spLocks noGrp="1" noChangeArrowheads="1"/>
          </p:cNvSpPr>
          <p:nvPr>
            <p:ph type="ctrTitle"/>
          </p:nvPr>
        </p:nvSpPr>
        <p:spPr>
          <a:xfrm>
            <a:off x="990600" y="1905000"/>
            <a:ext cx="7772400" cy="1143000"/>
          </a:xfrm>
        </p:spPr>
        <p:txBody>
          <a:bodyPr/>
          <a:lstStyle>
            <a:lvl1pPr algn="r">
              <a:defRPr/>
            </a:lvl1pPr>
          </a:lstStyle>
          <a:p>
            <a:r>
              <a:rPr lang="en-US"/>
              <a:t>Click to edit Master title style</a:t>
            </a:r>
          </a:p>
        </p:txBody>
      </p:sp>
      <p:sp>
        <p:nvSpPr>
          <p:cNvPr id="25606" name="Rectangle 6"/>
          <p:cNvSpPr>
            <a:spLocks noGrp="1" noChangeArrowheads="1"/>
          </p:cNvSpPr>
          <p:nvPr>
            <p:ph type="subTitle" idx="1"/>
          </p:nvPr>
        </p:nvSpPr>
        <p:spPr>
          <a:xfrm>
            <a:off x="2686050" y="3492500"/>
            <a:ext cx="6102350" cy="1752600"/>
          </a:xfrm>
        </p:spPr>
        <p:txBody>
          <a:bodyPr/>
          <a:lstStyle>
            <a:lvl1pPr marL="0" indent="0" algn="r">
              <a:buFont typeface="Wingdings" pitchFamily="2" charset="2"/>
              <a:buNone/>
              <a:defRPr/>
            </a:lvl1pPr>
          </a:lstStyle>
          <a:p>
            <a:r>
              <a:rPr lang="en-US" dirty="0"/>
              <a:t>Click to edit Master subtitle style</a:t>
            </a:r>
          </a:p>
        </p:txBody>
      </p:sp>
      <p:sp>
        <p:nvSpPr>
          <p:cNvPr id="7" name="Rectangle 7"/>
          <p:cNvSpPr>
            <a:spLocks noGrp="1" noChangeArrowheads="1"/>
          </p:cNvSpPr>
          <p:nvPr>
            <p:ph type="dt" sz="half" idx="10"/>
          </p:nvPr>
        </p:nvSpPr>
        <p:spPr>
          <a:xfrm>
            <a:off x="3359150" y="6343650"/>
            <a:ext cx="1905000" cy="457200"/>
          </a:xfrm>
        </p:spPr>
        <p:txBody>
          <a:bodyPr/>
          <a:lstStyle>
            <a:lvl1pPr>
              <a:defRPr/>
            </a:lvl1pPr>
          </a:lstStyle>
          <a:p>
            <a:pPr>
              <a:defRPr/>
            </a:pPr>
            <a:endParaRPr lang="en-US">
              <a:solidFill>
                <a:srgbClr val="FFFFCC"/>
              </a:solidFill>
            </a:endParaRPr>
          </a:p>
        </p:txBody>
      </p:sp>
      <p:sp>
        <p:nvSpPr>
          <p:cNvPr id="8" name="Rectangle 8"/>
          <p:cNvSpPr>
            <a:spLocks noGrp="1" noChangeArrowheads="1"/>
          </p:cNvSpPr>
          <p:nvPr>
            <p:ph type="ftr" sz="quarter" idx="11"/>
          </p:nvPr>
        </p:nvSpPr>
        <p:spPr>
          <a:xfrm>
            <a:off x="6019800" y="6343650"/>
            <a:ext cx="2895600" cy="457200"/>
          </a:xfrm>
        </p:spPr>
        <p:txBody>
          <a:bodyPr/>
          <a:lstStyle>
            <a:lvl1pPr>
              <a:defRPr/>
            </a:lvl1pPr>
          </a:lstStyle>
          <a:p>
            <a:pPr>
              <a:defRPr/>
            </a:pPr>
            <a:endParaRPr lang="en-US">
              <a:solidFill>
                <a:srgbClr val="FFFFCC"/>
              </a:solidFill>
            </a:endParaRPr>
          </a:p>
        </p:txBody>
      </p:sp>
      <p:sp>
        <p:nvSpPr>
          <p:cNvPr id="9" name="Rectangle 9"/>
          <p:cNvSpPr>
            <a:spLocks noGrp="1" noChangeArrowheads="1"/>
          </p:cNvSpPr>
          <p:nvPr>
            <p:ph type="sldNum" sz="quarter" idx="12"/>
          </p:nvPr>
        </p:nvSpPr>
        <p:spPr>
          <a:xfrm>
            <a:off x="125413" y="6361113"/>
            <a:ext cx="1905000" cy="457200"/>
          </a:xfrm>
        </p:spPr>
        <p:txBody>
          <a:bodyPr/>
          <a:lstStyle>
            <a:lvl1pPr>
              <a:defRPr/>
            </a:lvl1pPr>
          </a:lstStyle>
          <a:p>
            <a:pPr>
              <a:defRPr/>
            </a:pPr>
            <a:fld id="{A68F7430-C327-4EF3-BC00-07C37E99E5AF}"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929717643"/>
      </p:ext>
    </p:extLst>
  </p:cSld>
  <p:clrMapOvr>
    <a:masterClrMapping/>
  </p:clrMapOvr>
  <p:transition advTm="0">
    <p:diamon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009C0D1C-344B-4D7C-BFCF-093D2F5A435D}"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110977478"/>
      </p:ext>
    </p:extLst>
  </p:cSld>
  <p:clrMapOvr>
    <a:masterClrMapping/>
  </p:clrMapOvr>
  <p:transition advTm="0">
    <p:diamon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6088" y="1027113"/>
            <a:ext cx="215900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17500" y="1027113"/>
            <a:ext cx="6326188"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2FF71CB6-9813-4D6D-BEF9-D98B6DDC8E5C}"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682364385"/>
      </p:ext>
    </p:extLst>
  </p:cSld>
  <p:clrMapOvr>
    <a:masterClrMapping/>
  </p:clrMapOvr>
  <p:transition advTm="0">
    <p:diamon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1027113"/>
            <a:ext cx="8637588" cy="457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0097864D-04A7-47BE-AC06-0D31BCF031F8}"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963778404"/>
      </p:ext>
    </p:extLst>
  </p:cSld>
  <p:clrMapOvr>
    <a:masterClrMapping/>
  </p:clrMapOvr>
  <p:transition advTm="0">
    <p:diamon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17500" y="1027113"/>
            <a:ext cx="8637588" cy="457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28613" y="1941513"/>
            <a:ext cx="8208962" cy="4114800"/>
          </a:xfrm>
        </p:spPr>
        <p:txBody>
          <a:bodyPr/>
          <a:lstStyle/>
          <a:p>
            <a:pPr lvl="0"/>
            <a:endParaRPr lang="en-US" noProof="0" smtClean="0"/>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A0F2CBFA-60FC-41AB-9D71-AE373A55F8BD}"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829543870"/>
      </p:ext>
    </p:extLst>
  </p:cSld>
  <p:clrMapOvr>
    <a:masterClrMapping/>
  </p:clrMapOvr>
  <p:transition advTm="0">
    <p:diamon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7636680B-FCF5-415B-89C7-D84EA3502409}"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654946316"/>
      </p:ext>
    </p:extLst>
  </p:cSld>
  <p:clrMapOvr>
    <a:masterClrMapping/>
  </p:clrMapOvr>
  <p:transition advTm="0">
    <p:diamon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6C795022-CCF0-4B82-ACD2-5092E09B4AC4}"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833687693"/>
      </p:ext>
    </p:extLst>
  </p:cSld>
  <p:clrMapOvr>
    <a:masterClrMapping/>
  </p:clrMapOvr>
  <p:transition advTm="0">
    <p:diamon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8613" y="1941513"/>
            <a:ext cx="402748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FD76F3AA-E844-4C47-AE40-C230BCE94036}"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822507988"/>
      </p:ext>
    </p:extLst>
  </p:cSld>
  <p:clrMapOvr>
    <a:masterClrMapping/>
  </p:clrMapOvr>
  <p:transition advTm="0">
    <p:diamon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8"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9" name="Rectangle 9"/>
          <p:cNvSpPr>
            <a:spLocks noGrp="1" noChangeArrowheads="1"/>
          </p:cNvSpPr>
          <p:nvPr>
            <p:ph type="sldNum" sz="quarter" idx="12"/>
          </p:nvPr>
        </p:nvSpPr>
        <p:spPr>
          <a:ln/>
        </p:spPr>
        <p:txBody>
          <a:bodyPr/>
          <a:lstStyle>
            <a:lvl1pPr>
              <a:defRPr/>
            </a:lvl1pPr>
          </a:lstStyle>
          <a:p>
            <a:pPr>
              <a:defRPr/>
            </a:pPr>
            <a:fld id="{C6559375-7F61-4D9E-88CC-3C27132C5A6A}"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4081113379"/>
      </p:ext>
    </p:extLst>
  </p:cSld>
  <p:clrMapOvr>
    <a:masterClrMapping/>
  </p:clrMapOvr>
  <p:transition advTm="0">
    <p:diamon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4"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5" name="Rectangle 9"/>
          <p:cNvSpPr>
            <a:spLocks noGrp="1" noChangeArrowheads="1"/>
          </p:cNvSpPr>
          <p:nvPr>
            <p:ph type="sldNum" sz="quarter" idx="12"/>
          </p:nvPr>
        </p:nvSpPr>
        <p:spPr>
          <a:ln/>
        </p:spPr>
        <p:txBody>
          <a:bodyPr/>
          <a:lstStyle>
            <a:lvl1pPr>
              <a:defRPr/>
            </a:lvl1pPr>
          </a:lstStyle>
          <a:p>
            <a:pPr>
              <a:defRPr/>
            </a:pPr>
            <a:fld id="{91C70947-C1D2-4D99-A9BF-6C58F31E7035}"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209145185"/>
      </p:ext>
    </p:extLst>
  </p:cSld>
  <p:clrMapOvr>
    <a:masterClrMapping/>
  </p:clrMapOvr>
  <p:transition advTm="0">
    <p:diamon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3"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4" name="Rectangle 9"/>
          <p:cNvSpPr>
            <a:spLocks noGrp="1" noChangeArrowheads="1"/>
          </p:cNvSpPr>
          <p:nvPr>
            <p:ph type="sldNum" sz="quarter" idx="12"/>
          </p:nvPr>
        </p:nvSpPr>
        <p:spPr>
          <a:ln/>
        </p:spPr>
        <p:txBody>
          <a:bodyPr/>
          <a:lstStyle>
            <a:lvl1pPr>
              <a:defRPr/>
            </a:lvl1pPr>
          </a:lstStyle>
          <a:p>
            <a:pPr>
              <a:defRPr/>
            </a:pPr>
            <a:fld id="{C090C140-DCF6-4238-937F-75C96750C8A8}"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12467726"/>
      </p:ext>
    </p:extLst>
  </p:cSld>
  <p:clrMapOvr>
    <a:masterClrMapping/>
  </p:clrMapOvr>
  <p:transition advTm="0">
    <p:diamon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377E9229-D1EB-4D6A-BBB3-3670BC186899}"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308654824"/>
      </p:ext>
    </p:extLst>
  </p:cSld>
  <p:clrMapOvr>
    <a:masterClrMapping/>
  </p:clrMapOvr>
  <p:transition advTm="0">
    <p:diamon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8"/>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3E12BE78-2E0D-4F7A-A175-4B859D382152}"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708535250"/>
      </p:ext>
    </p:extLst>
  </p:cSld>
  <p:clrMapOvr>
    <a:masterClrMapping/>
  </p:clrMapOvr>
  <p:transition advTm="0">
    <p:diamon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4586" name="Freeform 10"/>
          <p:cNvSpPr>
            <a:spLocks/>
          </p:cNvSpPr>
          <p:nvPr/>
        </p:nvSpPr>
        <p:spPr bwMode="auto">
          <a:xfrm>
            <a:off x="0" y="0"/>
            <a:ext cx="9144000" cy="3865563"/>
          </a:xfrm>
          <a:custGeom>
            <a:avLst/>
            <a:gdLst/>
            <a:ahLst/>
            <a:cxnLst>
              <a:cxn ang="0">
                <a:pos x="5760" y="0"/>
              </a:cxn>
              <a:cxn ang="0">
                <a:pos x="5760" y="2433"/>
              </a:cxn>
              <a:cxn ang="0">
                <a:pos x="0" y="2435"/>
              </a:cxn>
              <a:cxn ang="0">
                <a:pos x="0" y="0"/>
              </a:cxn>
              <a:cxn ang="0">
                <a:pos x="5760" y="0"/>
              </a:cxn>
            </a:cxnLst>
            <a:rect l="0" t="0" r="r" b="b"/>
            <a:pathLst>
              <a:path w="5760" h="2435">
                <a:moveTo>
                  <a:pt x="5760" y="0"/>
                </a:moveTo>
                <a:lnTo>
                  <a:pt x="5760" y="2433"/>
                </a:lnTo>
                <a:lnTo>
                  <a:pt x="0" y="2435"/>
                </a:lnTo>
                <a:lnTo>
                  <a:pt x="0" y="0"/>
                </a:lnTo>
                <a:lnTo>
                  <a:pt x="5760" y="0"/>
                </a:lnTo>
                <a:close/>
              </a:path>
            </a:pathLst>
          </a:custGeom>
          <a:gradFill rotWithShape="0">
            <a:gsLst>
              <a:gs pos="0">
                <a:srgbClr val="E6DCAC"/>
              </a:gs>
              <a:gs pos="12000">
                <a:srgbClr val="E6D78A"/>
              </a:gs>
              <a:gs pos="30000">
                <a:srgbClr val="C7AC4C"/>
              </a:gs>
              <a:gs pos="45000">
                <a:srgbClr val="E6D78A"/>
              </a:gs>
              <a:gs pos="77000">
                <a:srgbClr val="C7AC4C"/>
              </a:gs>
              <a:gs pos="100000">
                <a:srgbClr val="E6DCAC"/>
              </a:gs>
            </a:gsLst>
            <a:lin ang="2700000" scaled="1"/>
          </a:gradFill>
          <a:ln w="9525" cap="flat" cmpd="sng">
            <a:noFill/>
            <a:prstDash val="solid"/>
            <a:round/>
            <a:headEnd/>
            <a:tailEnd/>
          </a:ln>
          <a:effectLst/>
        </p:spPr>
        <p:txBody>
          <a:bodyPr wrap="none" anchor="ctr"/>
          <a:lstStyle/>
          <a:p>
            <a:pPr fontAlgn="base">
              <a:spcBef>
                <a:spcPct val="0"/>
              </a:spcBef>
              <a:spcAft>
                <a:spcPct val="0"/>
              </a:spcAft>
              <a:defRPr/>
            </a:pPr>
            <a:endParaRPr lang="en-US" sz="2400" b="1">
              <a:solidFill>
                <a:srgbClr val="FFFFCC"/>
              </a:solidFill>
              <a:effectLst>
                <a:outerShdw blurRad="38100" dist="38100" dir="2700000" algn="tl">
                  <a:srgbClr val="000000">
                    <a:alpha val="43137"/>
                  </a:srgbClr>
                </a:outerShdw>
              </a:effectLst>
            </a:endParaRPr>
          </a:p>
        </p:txBody>
      </p:sp>
      <p:sp>
        <p:nvSpPr>
          <p:cNvPr id="24587" name="Freeform 11"/>
          <p:cNvSpPr>
            <a:spLocks/>
          </p:cNvSpPr>
          <p:nvPr/>
        </p:nvSpPr>
        <p:spPr bwMode="auto">
          <a:xfrm>
            <a:off x="0" y="914400"/>
            <a:ext cx="9144000" cy="5943600"/>
          </a:xfrm>
          <a:custGeom>
            <a:avLst/>
            <a:gdLst/>
            <a:ahLst/>
            <a:cxnLst>
              <a:cxn ang="0">
                <a:pos x="5760" y="888"/>
              </a:cxn>
              <a:cxn ang="0">
                <a:pos x="5754" y="3590"/>
              </a:cxn>
              <a:cxn ang="0">
                <a:pos x="0" y="3577"/>
              </a:cxn>
              <a:cxn ang="0">
                <a:pos x="0" y="0"/>
              </a:cxn>
              <a:cxn ang="0">
                <a:pos x="5760" y="888"/>
              </a:cxn>
            </a:cxnLst>
            <a:rect l="0" t="0" r="r" b="b"/>
            <a:pathLst>
              <a:path w="5760" h="3590">
                <a:moveTo>
                  <a:pt x="5760" y="888"/>
                </a:moveTo>
                <a:lnTo>
                  <a:pt x="5754" y="3590"/>
                </a:lnTo>
                <a:lnTo>
                  <a:pt x="0" y="3577"/>
                </a:lnTo>
                <a:lnTo>
                  <a:pt x="0" y="0"/>
                </a:lnTo>
                <a:lnTo>
                  <a:pt x="5760" y="888"/>
                </a:lnTo>
                <a:close/>
              </a:path>
            </a:pathLst>
          </a:custGeom>
          <a:gradFill rotWithShape="0">
            <a:gsLst>
              <a:gs pos="0">
                <a:srgbClr val="E6DCAC"/>
              </a:gs>
              <a:gs pos="23000">
                <a:srgbClr val="C7AC4C"/>
              </a:gs>
              <a:gs pos="55000">
                <a:srgbClr val="E6D78A"/>
              </a:gs>
              <a:gs pos="70000">
                <a:srgbClr val="C7AC4C"/>
              </a:gs>
              <a:gs pos="88000">
                <a:srgbClr val="E6D78A"/>
              </a:gs>
              <a:gs pos="100000">
                <a:srgbClr val="E6DCAC"/>
              </a:gs>
            </a:gsLst>
            <a:lin ang="2700000" scaled="1"/>
          </a:gradFill>
          <a:ln w="9525" cap="flat" cmpd="sng">
            <a:noFill/>
            <a:prstDash val="solid"/>
            <a:round/>
            <a:headEnd/>
            <a:tailEnd/>
          </a:ln>
          <a:effectLst/>
        </p:spPr>
        <p:txBody>
          <a:bodyPr wrap="none" anchor="ctr"/>
          <a:lstStyle/>
          <a:p>
            <a:pPr fontAlgn="base">
              <a:spcBef>
                <a:spcPct val="0"/>
              </a:spcBef>
              <a:spcAft>
                <a:spcPct val="0"/>
              </a:spcAft>
              <a:defRPr/>
            </a:pPr>
            <a:endParaRPr lang="en-US" sz="2400" b="1">
              <a:solidFill>
                <a:srgbClr val="FFFFCC"/>
              </a:solidFill>
              <a:effectLst>
                <a:outerShdw blurRad="38100" dist="38100" dir="2700000" algn="tl">
                  <a:srgbClr val="000000">
                    <a:alpha val="43137"/>
                  </a:srgbClr>
                </a:outerShdw>
              </a:effectLst>
            </a:endParaRPr>
          </a:p>
        </p:txBody>
      </p:sp>
      <p:sp>
        <p:nvSpPr>
          <p:cNvPr id="24588" name="Freeform 12"/>
          <p:cNvSpPr>
            <a:spLocks/>
          </p:cNvSpPr>
          <p:nvPr/>
        </p:nvSpPr>
        <p:spPr bwMode="auto">
          <a:xfrm>
            <a:off x="4067175" y="5410200"/>
            <a:ext cx="5086350" cy="1447800"/>
          </a:xfrm>
          <a:custGeom>
            <a:avLst/>
            <a:gdLst/>
            <a:ahLst/>
            <a:cxnLst>
              <a:cxn ang="0">
                <a:pos x="3198" y="908"/>
              </a:cxn>
              <a:cxn ang="0">
                <a:pos x="3204" y="0"/>
              </a:cxn>
              <a:cxn ang="0">
                <a:pos x="0" y="912"/>
              </a:cxn>
              <a:cxn ang="0">
                <a:pos x="3198" y="908"/>
              </a:cxn>
            </a:cxnLst>
            <a:rect l="0" t="0" r="r" b="b"/>
            <a:pathLst>
              <a:path w="3204" h="912">
                <a:moveTo>
                  <a:pt x="3198" y="908"/>
                </a:moveTo>
                <a:lnTo>
                  <a:pt x="3204" y="0"/>
                </a:lnTo>
                <a:lnTo>
                  <a:pt x="0" y="912"/>
                </a:lnTo>
                <a:lnTo>
                  <a:pt x="3198" y="908"/>
                </a:lnTo>
                <a:close/>
              </a:path>
            </a:pathLst>
          </a:custGeom>
          <a:gradFill rotWithShape="0">
            <a:gsLst>
              <a:gs pos="0">
                <a:srgbClr val="003399"/>
              </a:gs>
              <a:gs pos="100000">
                <a:srgbClr val="000066"/>
              </a:gs>
            </a:gsLst>
            <a:lin ang="0" scaled="1"/>
          </a:gradFill>
          <a:ln w="9525">
            <a:noFill/>
            <a:round/>
            <a:headEnd/>
            <a:tailEnd/>
          </a:ln>
          <a:effectLst/>
        </p:spPr>
        <p:txBody>
          <a:bodyPr/>
          <a:lstStyle/>
          <a:p>
            <a:pPr fontAlgn="base">
              <a:spcBef>
                <a:spcPct val="0"/>
              </a:spcBef>
              <a:spcAft>
                <a:spcPct val="0"/>
              </a:spcAft>
              <a:defRPr/>
            </a:pPr>
            <a:endParaRPr lang="en-US" sz="2400" b="1">
              <a:solidFill>
                <a:srgbClr val="FFFFCC"/>
              </a:solidFill>
              <a:effectLst>
                <a:outerShdw blurRad="38100" dist="38100" dir="2700000" algn="tl">
                  <a:srgbClr val="000000">
                    <a:alpha val="43137"/>
                  </a:srgbClr>
                </a:outerShdw>
              </a:effectLst>
            </a:endParaRPr>
          </a:p>
        </p:txBody>
      </p:sp>
      <p:sp>
        <p:nvSpPr>
          <p:cNvPr id="24581" name="Rectangle 5"/>
          <p:cNvSpPr>
            <a:spLocks noGrp="1" noChangeArrowheads="1"/>
          </p:cNvSpPr>
          <p:nvPr>
            <p:ph type="title"/>
          </p:nvPr>
        </p:nvSpPr>
        <p:spPr bwMode="auto">
          <a:xfrm>
            <a:off x="317500" y="1027113"/>
            <a:ext cx="8637588"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p>
            <a:pPr lvl="0"/>
            <a:r>
              <a:rPr lang="en-US" smtClean="0"/>
              <a:t>Click to edit Master title style</a:t>
            </a:r>
          </a:p>
        </p:txBody>
      </p:sp>
      <p:sp>
        <p:nvSpPr>
          <p:cNvPr id="24582" name="Rectangle 6"/>
          <p:cNvSpPr>
            <a:spLocks noGrp="1" noChangeArrowheads="1"/>
          </p:cNvSpPr>
          <p:nvPr>
            <p:ph type="body" idx="1"/>
          </p:nvPr>
        </p:nvSpPr>
        <p:spPr bwMode="auto">
          <a:xfrm>
            <a:off x="328613" y="1941513"/>
            <a:ext cx="8208962"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3" name="Rectangle 7"/>
          <p:cNvSpPr>
            <a:spLocks noGrp="1" noChangeArrowheads="1"/>
          </p:cNvSpPr>
          <p:nvPr>
            <p:ph type="dt" sz="half" idx="2"/>
          </p:nvPr>
        </p:nvSpPr>
        <p:spPr bwMode="auto">
          <a:xfrm>
            <a:off x="3433763" y="634365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b="0">
                <a:effectLst/>
                <a:latin typeface="Arial" charset="0"/>
              </a:defRPr>
            </a:lvl1pPr>
          </a:lstStyle>
          <a:p>
            <a:pPr fontAlgn="base">
              <a:spcBef>
                <a:spcPct val="0"/>
              </a:spcBef>
              <a:spcAft>
                <a:spcPct val="0"/>
              </a:spcAft>
              <a:defRPr/>
            </a:pPr>
            <a:endParaRPr lang="en-US">
              <a:solidFill>
                <a:srgbClr val="FFFFCC"/>
              </a:solidFill>
            </a:endParaRPr>
          </a:p>
        </p:txBody>
      </p:sp>
      <p:sp>
        <p:nvSpPr>
          <p:cNvPr id="24584" name="Rectangle 8"/>
          <p:cNvSpPr>
            <a:spLocks noGrp="1" noChangeArrowheads="1"/>
          </p:cNvSpPr>
          <p:nvPr>
            <p:ph type="ftr" sz="quarter" idx="3"/>
          </p:nvPr>
        </p:nvSpPr>
        <p:spPr bwMode="auto">
          <a:xfrm>
            <a:off x="6108700" y="634365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b="0">
                <a:effectLst/>
                <a:latin typeface="Arial" charset="0"/>
              </a:defRPr>
            </a:lvl1pPr>
          </a:lstStyle>
          <a:p>
            <a:pPr fontAlgn="base">
              <a:spcBef>
                <a:spcPct val="0"/>
              </a:spcBef>
              <a:spcAft>
                <a:spcPct val="0"/>
              </a:spcAft>
              <a:defRPr/>
            </a:pPr>
            <a:endParaRPr lang="en-US">
              <a:solidFill>
                <a:srgbClr val="FFFFCC"/>
              </a:solidFill>
            </a:endParaRPr>
          </a:p>
        </p:txBody>
      </p:sp>
      <p:sp>
        <p:nvSpPr>
          <p:cNvPr id="24585" name="Rectangle 9"/>
          <p:cNvSpPr>
            <a:spLocks noGrp="1" noChangeArrowheads="1"/>
          </p:cNvSpPr>
          <p:nvPr>
            <p:ph type="sldNum" sz="quarter" idx="4"/>
          </p:nvPr>
        </p:nvSpPr>
        <p:spPr bwMode="auto">
          <a:xfrm>
            <a:off x="146050" y="6361113"/>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b="0">
                <a:effectLst/>
                <a:latin typeface="Arial" charset="0"/>
              </a:defRPr>
            </a:lvl1pPr>
          </a:lstStyle>
          <a:p>
            <a:pPr fontAlgn="base">
              <a:spcBef>
                <a:spcPct val="0"/>
              </a:spcBef>
              <a:spcAft>
                <a:spcPct val="0"/>
              </a:spcAft>
              <a:defRPr/>
            </a:pPr>
            <a:fld id="{7CB46E38-60CE-4A5F-B8C3-53FAA3D3D9BF}" type="slidenum">
              <a:rPr lang="en-US" sz="2400">
                <a:solidFill>
                  <a:srgbClr val="FFFFCC"/>
                </a:solidFill>
              </a:rPr>
              <a:pPr fontAlgn="base">
                <a:spcBef>
                  <a:spcPct val="0"/>
                </a:spcBef>
                <a:spcAft>
                  <a:spcPct val="0"/>
                </a:spcAft>
                <a:defRPr/>
              </a:pPr>
              <a:t>‹#›</a:t>
            </a:fld>
            <a:endParaRPr lang="en-US" sz="2400">
              <a:solidFill>
                <a:srgbClr val="FFFFCC"/>
              </a:solidFill>
            </a:endParaRPr>
          </a:p>
        </p:txBody>
      </p:sp>
    </p:spTree>
    <p:extLst>
      <p:ext uri="{BB962C8B-B14F-4D97-AF65-F5344CB8AC3E}">
        <p14:creationId xmlns:p14="http://schemas.microsoft.com/office/powerpoint/2010/main" val="3354882013"/>
      </p:ext>
    </p:extLst>
  </p:cSld>
  <p:clrMap bg1="dk2" tx1="lt1" bg2="dk1"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ransition advTm="0">
    <p:diamond/>
  </p:transition>
  <p:timing>
    <p:tnLst>
      <p:par>
        <p:cTn id="1" dur="indefinite" restart="never" nodeType="tmRoot"/>
      </p:par>
    </p:tnLst>
  </p:timing>
  <p:txStyles>
    <p:titleStyle>
      <a:lvl1pPr algn="l" rtl="0" eaLnBrk="0" fontAlgn="base" hangingPunct="0">
        <a:spcBef>
          <a:spcPct val="0"/>
        </a:spcBef>
        <a:spcAft>
          <a:spcPct val="0"/>
        </a:spcAft>
        <a:defRPr sz="2400">
          <a:solidFill>
            <a:srgbClr val="000066"/>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2pPr>
      <a:lvl3pPr algn="l" rtl="0" eaLnBrk="0" fontAlgn="base" hangingPunct="0">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3pPr>
      <a:lvl4pPr algn="l" rtl="0" eaLnBrk="0" fontAlgn="base" hangingPunct="0">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4pPr>
      <a:lvl5pPr algn="l" rtl="0" eaLnBrk="0" fontAlgn="base" hangingPunct="0">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2400">
          <a:solidFill>
            <a:srgbClr val="000066"/>
          </a:solidFill>
          <a:effectLst>
            <a:outerShdw blurRad="38100" dist="38100" dir="2700000" algn="tl">
              <a:srgbClr val="000000"/>
            </a:outerShdw>
          </a:effectLst>
          <a:latin typeface="Arial Black" pitchFamily="34" charset="0"/>
        </a:defRPr>
      </a:lvl9pPr>
    </p:titleStyle>
    <p:bodyStyle>
      <a:lvl1pPr marL="342900" indent="-342900" algn="l" rtl="0" eaLnBrk="0" fontAlgn="base" hangingPunct="0">
        <a:spcBef>
          <a:spcPct val="20000"/>
        </a:spcBef>
        <a:spcAft>
          <a:spcPct val="0"/>
        </a:spcAft>
        <a:buClr>
          <a:srgbClr val="CCFF33"/>
        </a:buClr>
        <a:buSzPct val="70000"/>
        <a:buFont typeface="Wingdings" pitchFamily="2" charset="2"/>
        <a:buChar char="n"/>
        <a:defRPr sz="3200" b="1">
          <a:solidFill>
            <a:srgbClr val="000066"/>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65000"/>
        <a:buFont typeface="Wingdings" pitchFamily="2" charset="2"/>
        <a:buChar char="n"/>
        <a:defRPr sz="2800">
          <a:solidFill>
            <a:srgbClr val="000066"/>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rgbClr val="0099CC"/>
        </a:buClr>
        <a:buSzPct val="65000"/>
        <a:buFont typeface="Wingdings" pitchFamily="2" charset="2"/>
        <a:buChar char="n"/>
        <a:defRPr sz="2400" b="1">
          <a:solidFill>
            <a:srgbClr val="000066"/>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SzPct val="75000"/>
        <a:buFont typeface="Wingdings" pitchFamily="2" charset="2"/>
        <a:buChar char="n"/>
        <a:defRPr sz="2000" b="1">
          <a:solidFill>
            <a:srgbClr val="000066"/>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b="1">
          <a:solidFill>
            <a:srgbClr val="000066"/>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b="1">
          <a:solidFill>
            <a:srgbClr val="000066"/>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b="1">
          <a:solidFill>
            <a:srgbClr val="000066"/>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b="1">
          <a:solidFill>
            <a:srgbClr val="000066"/>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b="1">
          <a:solidFill>
            <a:srgbClr val="000066"/>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access@uakron.edu"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5669" name="Rectangle 5"/>
          <p:cNvSpPr>
            <a:spLocks noChangeArrowheads="1"/>
          </p:cNvSpPr>
          <p:nvPr/>
        </p:nvSpPr>
        <p:spPr bwMode="auto">
          <a:xfrm>
            <a:off x="1137684" y="1828800"/>
            <a:ext cx="8077200" cy="1981200"/>
          </a:xfrm>
          <a:prstGeom prst="rect">
            <a:avLst/>
          </a:prstGeom>
          <a:noFill/>
          <a:ln w="9525">
            <a:noFill/>
            <a:miter lim="800000"/>
            <a:headEnd/>
            <a:tailEnd/>
          </a:ln>
          <a:effectLst/>
        </p:spPr>
        <p:txBody>
          <a:bodyPr anchor="b"/>
          <a:lstStyle/>
          <a:p>
            <a:pPr algn="ctr" fontAlgn="base">
              <a:spcBef>
                <a:spcPct val="0"/>
              </a:spcBef>
              <a:spcAft>
                <a:spcPct val="0"/>
              </a:spcAft>
              <a:defRPr/>
            </a:pPr>
            <a:endParaRPr lang="en-US" sz="4800" b="1" dirty="0">
              <a:solidFill>
                <a:srgbClr val="FFFFCC"/>
              </a:solidFill>
              <a:effectLst>
                <a:outerShdw blurRad="38100" dist="38100" dir="2700000" algn="tl">
                  <a:srgbClr val="000000">
                    <a:alpha val="43137"/>
                  </a:srgbClr>
                </a:outerShdw>
              </a:effectLst>
            </a:endParaRPr>
          </a:p>
          <a:p>
            <a:pPr algn="ctr" fontAlgn="base">
              <a:spcBef>
                <a:spcPct val="0"/>
              </a:spcBef>
              <a:spcAft>
                <a:spcPct val="0"/>
              </a:spcAft>
              <a:defRPr/>
            </a:pPr>
            <a:endParaRPr lang="en-US" sz="4800" b="1" dirty="0">
              <a:solidFill>
                <a:srgbClr val="FFFFCC"/>
              </a:solidFill>
              <a:effectLst>
                <a:outerShdw blurRad="38100" dist="38100" dir="2700000" algn="tl">
                  <a:srgbClr val="000000">
                    <a:alpha val="43137"/>
                  </a:srgbClr>
                </a:outerShdw>
              </a:effectLst>
            </a:endParaRPr>
          </a:p>
          <a:p>
            <a:pPr algn="ctr" fontAlgn="base">
              <a:spcBef>
                <a:spcPct val="0"/>
              </a:spcBef>
              <a:spcAft>
                <a:spcPct val="0"/>
              </a:spcAft>
              <a:defRPr/>
            </a:pPr>
            <a:endParaRPr lang="en-US" sz="4800" b="1" dirty="0">
              <a:solidFill>
                <a:srgbClr val="FFFFCC"/>
              </a:solidFill>
              <a:effectLst>
                <a:outerShdw blurRad="38100" dist="38100" dir="2700000" algn="tl">
                  <a:srgbClr val="000000">
                    <a:alpha val="43137"/>
                  </a:srgbClr>
                </a:outerShdw>
              </a:effectLst>
            </a:endParaRPr>
          </a:p>
          <a:p>
            <a:pPr algn="ctr" fontAlgn="base">
              <a:spcBef>
                <a:spcPct val="0"/>
              </a:spcBef>
              <a:spcAft>
                <a:spcPct val="0"/>
              </a:spcAft>
              <a:defRPr/>
            </a:pPr>
            <a:endParaRPr lang="en-US" sz="4800" b="1" dirty="0">
              <a:solidFill>
                <a:srgbClr val="FFFFCC"/>
              </a:solidFill>
              <a:effectLst>
                <a:outerShdw blurRad="38100" dist="38100" dir="2700000" algn="tl">
                  <a:srgbClr val="000000">
                    <a:alpha val="43137"/>
                  </a:srgbClr>
                </a:outerShdw>
              </a:effectLst>
            </a:endParaRPr>
          </a:p>
          <a:p>
            <a:pPr algn="ctr" fontAlgn="base">
              <a:spcBef>
                <a:spcPct val="0"/>
              </a:spcBef>
              <a:spcAft>
                <a:spcPct val="0"/>
              </a:spcAft>
              <a:defRPr/>
            </a:pPr>
            <a:r>
              <a:rPr lang="en-US" sz="4800" b="1" dirty="0">
                <a:solidFill>
                  <a:srgbClr val="FFFFCC"/>
                </a:solidFill>
                <a:effectLst>
                  <a:outerShdw blurRad="38100" dist="38100" dir="2700000" algn="tl">
                    <a:srgbClr val="000000">
                      <a:alpha val="43137"/>
                    </a:srgbClr>
                  </a:outerShdw>
                </a:effectLst>
                <a:latin typeface="Arial" charset="0"/>
              </a:rPr>
              <a:t>		</a:t>
            </a:r>
            <a:r>
              <a:rPr lang="en-US" sz="4000" b="1" dirty="0" smtClean="0">
                <a:solidFill>
                  <a:srgbClr val="FFFFCC"/>
                </a:solidFill>
                <a:latin typeface="Arial" charset="0"/>
              </a:rPr>
              <a:t>Accommodations 101:</a:t>
            </a:r>
          </a:p>
          <a:p>
            <a:pPr algn="ctr" fontAlgn="base">
              <a:spcBef>
                <a:spcPct val="0"/>
              </a:spcBef>
              <a:spcAft>
                <a:spcPct val="0"/>
              </a:spcAft>
              <a:defRPr/>
            </a:pPr>
            <a:r>
              <a:rPr lang="en-US" sz="4000" b="1" dirty="0" err="1" smtClean="0">
                <a:solidFill>
                  <a:srgbClr val="FFFFCC"/>
                </a:solidFill>
                <a:latin typeface="Arial" charset="0"/>
              </a:rPr>
              <a:t>Notetaking</a:t>
            </a:r>
            <a:r>
              <a:rPr lang="en-US" sz="3200" dirty="0">
                <a:solidFill>
                  <a:srgbClr val="000066"/>
                </a:solidFill>
                <a:effectLst>
                  <a:outerShdw blurRad="38100" dist="38100" dir="2700000" algn="tl">
                    <a:srgbClr val="000000"/>
                  </a:outerShdw>
                </a:effectLst>
              </a:rPr>
              <a:t/>
            </a:r>
            <a:br>
              <a:rPr lang="en-US" sz="3200" dirty="0">
                <a:solidFill>
                  <a:srgbClr val="000066"/>
                </a:solidFill>
                <a:effectLst>
                  <a:outerShdw blurRad="38100" dist="38100" dir="2700000" algn="tl">
                    <a:srgbClr val="000000"/>
                  </a:outerShdw>
                </a:effectLst>
              </a:rPr>
            </a:br>
            <a:r>
              <a:rPr lang="en-US" sz="3200" dirty="0">
                <a:solidFill>
                  <a:srgbClr val="000066"/>
                </a:solidFill>
                <a:effectLst>
                  <a:outerShdw blurRad="38100" dist="38100" dir="2700000" algn="tl">
                    <a:srgbClr val="000000"/>
                  </a:outerShdw>
                </a:effectLst>
              </a:rPr>
              <a:t> </a:t>
            </a:r>
          </a:p>
        </p:txBody>
      </p:sp>
      <p:sp>
        <p:nvSpPr>
          <p:cNvPr id="4099" name="Rectangle 6"/>
          <p:cNvSpPr>
            <a:spLocks noChangeArrowheads="1"/>
          </p:cNvSpPr>
          <p:nvPr/>
        </p:nvSpPr>
        <p:spPr bwMode="auto">
          <a:xfrm>
            <a:off x="3962400" y="4038600"/>
            <a:ext cx="4978400" cy="2590800"/>
          </a:xfrm>
          <a:prstGeom prst="rect">
            <a:avLst/>
          </a:prstGeom>
          <a:noFill/>
          <a:ln w="9525">
            <a:noFill/>
            <a:miter lim="800000"/>
            <a:headEnd/>
            <a:tailEnd/>
          </a:ln>
        </p:spPr>
        <p:txBody>
          <a:bodyPr/>
          <a:lstStyle/>
          <a:p>
            <a:pPr algn="ctr" fontAlgn="base">
              <a:lnSpc>
                <a:spcPct val="80000"/>
              </a:lnSpc>
              <a:spcBef>
                <a:spcPct val="20000"/>
              </a:spcBef>
              <a:spcAft>
                <a:spcPct val="0"/>
              </a:spcAft>
              <a:buClr>
                <a:srgbClr val="CCFF33"/>
              </a:buClr>
              <a:buSzPct val="70000"/>
              <a:buFont typeface="Wingdings" pitchFamily="2" charset="2"/>
              <a:buNone/>
            </a:pPr>
            <a:endParaRPr lang="en-US" sz="2000" b="1">
              <a:solidFill>
                <a:srgbClr val="FFFFCC"/>
              </a:solidFill>
              <a:latin typeface="Arial" charset="0"/>
            </a:endParaRPr>
          </a:p>
          <a:p>
            <a:pPr algn="ctr" fontAlgn="base">
              <a:lnSpc>
                <a:spcPct val="80000"/>
              </a:lnSpc>
              <a:spcBef>
                <a:spcPct val="20000"/>
              </a:spcBef>
              <a:spcAft>
                <a:spcPct val="0"/>
              </a:spcAft>
              <a:buClr>
                <a:srgbClr val="CCFF33"/>
              </a:buClr>
              <a:buSzPct val="70000"/>
              <a:buFont typeface="Wingdings" pitchFamily="2" charset="2"/>
              <a:buNone/>
            </a:pPr>
            <a:r>
              <a:rPr lang="en-US" sz="2000" b="1">
                <a:solidFill>
                  <a:srgbClr val="FFFFCC"/>
                </a:solidFill>
                <a:latin typeface="Arial" charset="0"/>
              </a:rPr>
              <a:t>Office of Accessibility </a:t>
            </a:r>
          </a:p>
          <a:p>
            <a:pPr algn="ctr" fontAlgn="base">
              <a:lnSpc>
                <a:spcPct val="80000"/>
              </a:lnSpc>
              <a:spcBef>
                <a:spcPct val="20000"/>
              </a:spcBef>
              <a:spcAft>
                <a:spcPct val="0"/>
              </a:spcAft>
              <a:buClr>
                <a:srgbClr val="CCFF33"/>
              </a:buClr>
              <a:buSzPct val="70000"/>
              <a:buFont typeface="Wingdings" pitchFamily="2" charset="2"/>
              <a:buNone/>
            </a:pPr>
            <a:r>
              <a:rPr lang="en-US" sz="2000" b="1">
                <a:solidFill>
                  <a:srgbClr val="FFFFCC"/>
                </a:solidFill>
                <a:latin typeface="Arial" charset="0"/>
              </a:rPr>
              <a:t>The University of Akron</a:t>
            </a:r>
          </a:p>
          <a:p>
            <a:pPr algn="ctr" fontAlgn="base">
              <a:lnSpc>
                <a:spcPct val="80000"/>
              </a:lnSpc>
              <a:spcBef>
                <a:spcPct val="20000"/>
              </a:spcBef>
              <a:spcAft>
                <a:spcPct val="0"/>
              </a:spcAft>
              <a:buClr>
                <a:srgbClr val="CCFF33"/>
              </a:buClr>
              <a:buSzPct val="70000"/>
              <a:buFont typeface="Wingdings" pitchFamily="2" charset="2"/>
              <a:buNone/>
            </a:pPr>
            <a:r>
              <a:rPr lang="en-US" sz="2000" b="1">
                <a:solidFill>
                  <a:srgbClr val="FFFFCC"/>
                </a:solidFill>
                <a:latin typeface="Arial" charset="0"/>
              </a:rPr>
              <a:t>Simmons 105</a:t>
            </a:r>
          </a:p>
        </p:txBody>
      </p:sp>
    </p:spTree>
    <p:extLst>
      <p:ext uri="{BB962C8B-B14F-4D97-AF65-F5344CB8AC3E}">
        <p14:creationId xmlns:p14="http://schemas.microsoft.com/office/powerpoint/2010/main" val="1274598158"/>
      </p:ext>
    </p:extLst>
  </p:cSld>
  <p:clrMapOvr>
    <a:masterClrMapping/>
  </p:clrMapOvr>
  <p:transition advClick="0" advTm="0">
    <p:diamon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 y="685800"/>
            <a:ext cx="8637588" cy="457200"/>
          </a:xfrm>
        </p:spPr>
        <p:txBody>
          <a:bodyPr>
            <a:noAutofit/>
          </a:bodyPr>
          <a:lstStyle/>
          <a:p>
            <a:r>
              <a:rPr lang="en-US" sz="3600" dirty="0" smtClean="0">
                <a:effectLst/>
              </a:rPr>
              <a:t>Notetaker Recruitment</a:t>
            </a:r>
            <a:endParaRPr lang="en-US" sz="3600" dirty="0">
              <a:effectLst/>
            </a:endParaRPr>
          </a:p>
        </p:txBody>
      </p:sp>
      <p:sp>
        <p:nvSpPr>
          <p:cNvPr id="3" name="Content Placeholder 2"/>
          <p:cNvSpPr>
            <a:spLocks noGrp="1"/>
          </p:cNvSpPr>
          <p:nvPr>
            <p:ph idx="1"/>
          </p:nvPr>
        </p:nvSpPr>
        <p:spPr>
          <a:xfrm>
            <a:off x="381000" y="1371600"/>
            <a:ext cx="8208962" cy="2133600"/>
          </a:xfrm>
        </p:spPr>
        <p:txBody>
          <a:bodyPr>
            <a:noAutofit/>
          </a:bodyPr>
          <a:lstStyle/>
          <a:p>
            <a:pPr marL="0" indent="0">
              <a:buNone/>
            </a:pPr>
            <a:r>
              <a:rPr lang="en-US" sz="2400" b="0" dirty="0" smtClean="0">
                <a:effectLst/>
                <a:latin typeface="Arial" panose="020B0604020202020204" pitchFamily="34" charset="0"/>
                <a:cs typeface="Arial" panose="020B0604020202020204" pitchFamily="34" charset="0"/>
              </a:rPr>
              <a:t>Recruitment </a:t>
            </a:r>
            <a:r>
              <a:rPr lang="en-US" sz="2400" b="0" dirty="0">
                <a:effectLst/>
                <a:latin typeface="Arial" panose="020B0604020202020204" pitchFamily="34" charset="0"/>
                <a:cs typeface="Arial" panose="020B0604020202020204" pitchFamily="34" charset="0"/>
              </a:rPr>
              <a:t>for notetakers begins before the start of each </a:t>
            </a:r>
            <a:r>
              <a:rPr lang="en-US" sz="2400" b="0" dirty="0" smtClean="0">
                <a:effectLst/>
                <a:latin typeface="Arial" panose="020B0604020202020204" pitchFamily="34" charset="0"/>
                <a:cs typeface="Arial" panose="020B0604020202020204" pitchFamily="34" charset="0"/>
              </a:rPr>
              <a:t>semester</a:t>
            </a:r>
          </a:p>
          <a:p>
            <a:pPr marL="0" indent="0">
              <a:buNone/>
            </a:pPr>
            <a:endParaRPr lang="en-US" sz="2400" b="0" dirty="0" smtClean="0">
              <a:effectLst/>
              <a:latin typeface="Arial" panose="020B0604020202020204" pitchFamily="34" charset="0"/>
              <a:cs typeface="Arial" panose="020B0604020202020204" pitchFamily="34" charset="0"/>
            </a:endParaRPr>
          </a:p>
          <a:p>
            <a:pPr marL="457200" indent="-457200">
              <a:buAutoNum type="arabicPeriod"/>
            </a:pPr>
            <a:r>
              <a:rPr lang="en-US" sz="2400" b="0" dirty="0" err="1" smtClean="0">
                <a:effectLst/>
                <a:latin typeface="Arial" panose="020B0604020202020204" pitchFamily="34" charset="0"/>
                <a:cs typeface="Arial" panose="020B0604020202020204" pitchFamily="34" charset="0"/>
              </a:rPr>
              <a:t>Notetaker</a:t>
            </a:r>
            <a:r>
              <a:rPr lang="en-US" sz="2400" b="0" dirty="0" smtClean="0">
                <a:effectLst/>
                <a:latin typeface="Arial" panose="020B0604020202020204" pitchFamily="34" charset="0"/>
                <a:cs typeface="Arial" panose="020B0604020202020204" pitchFamily="34" charset="0"/>
              </a:rPr>
              <a:t> Coordinator sends email to class </a:t>
            </a:r>
          </a:p>
          <a:p>
            <a:pPr marL="457200" indent="-457200">
              <a:buAutoNum type="arabicPeriod"/>
            </a:pPr>
            <a:endParaRPr lang="en-US" sz="2400" b="0" dirty="0" smtClean="0">
              <a:effectLst/>
              <a:latin typeface="Arial" panose="020B0604020202020204" pitchFamily="34" charset="0"/>
              <a:cs typeface="Arial" panose="020B0604020202020204" pitchFamily="34" charset="0"/>
            </a:endParaRPr>
          </a:p>
          <a:p>
            <a:pPr marL="457200" indent="-457200">
              <a:buAutoNum type="arabicPeriod"/>
            </a:pPr>
            <a:r>
              <a:rPr lang="en-US" sz="2400" b="0" dirty="0" smtClean="0">
                <a:effectLst/>
                <a:latin typeface="Arial" panose="020B0604020202020204" pitchFamily="34" charset="0"/>
                <a:cs typeface="Arial" panose="020B0604020202020204" pitchFamily="34" charset="0"/>
              </a:rPr>
              <a:t>Faculty assists in </a:t>
            </a:r>
            <a:r>
              <a:rPr lang="en-US" sz="2400" b="0" dirty="0" err="1" smtClean="0">
                <a:effectLst/>
                <a:latin typeface="Arial" panose="020B0604020202020204" pitchFamily="34" charset="0"/>
                <a:cs typeface="Arial" panose="020B0604020202020204" pitchFamily="34" charset="0"/>
              </a:rPr>
              <a:t>notetaker</a:t>
            </a:r>
            <a:r>
              <a:rPr lang="en-US" sz="2400" b="0" dirty="0" smtClean="0">
                <a:effectLst/>
                <a:latin typeface="Arial" panose="020B0604020202020204" pitchFamily="34" charset="0"/>
                <a:cs typeface="Arial" panose="020B0604020202020204" pitchFamily="34" charset="0"/>
              </a:rPr>
              <a:t> recruitment</a:t>
            </a:r>
          </a:p>
          <a:p>
            <a:pPr marL="457200" indent="-457200">
              <a:buAutoNum type="arabicPeriod"/>
            </a:pPr>
            <a:endParaRPr lang="en-US" sz="2400" b="0" dirty="0" smtClean="0">
              <a:effectLst/>
              <a:latin typeface="Arial" panose="020B0604020202020204" pitchFamily="34" charset="0"/>
              <a:cs typeface="Arial" panose="020B0604020202020204" pitchFamily="34" charset="0"/>
            </a:endParaRPr>
          </a:p>
          <a:p>
            <a:pPr marL="457200" indent="-457200">
              <a:buAutoNum type="arabicPeriod"/>
            </a:pPr>
            <a:r>
              <a:rPr lang="en-US" sz="2400" b="0" dirty="0" smtClean="0">
                <a:effectLst/>
                <a:latin typeface="Arial" panose="020B0604020202020204" pitchFamily="34" charset="0"/>
                <a:cs typeface="Arial" panose="020B0604020202020204" pitchFamily="34" charset="0"/>
              </a:rPr>
              <a:t>Office of Accessibility staff does in-class recruitment by 2</a:t>
            </a:r>
            <a:r>
              <a:rPr lang="en-US" sz="2400" b="0" baseline="30000" dirty="0" smtClean="0">
                <a:effectLst/>
                <a:latin typeface="Arial" panose="020B0604020202020204" pitchFamily="34" charset="0"/>
                <a:cs typeface="Arial" panose="020B0604020202020204" pitchFamily="34" charset="0"/>
              </a:rPr>
              <a:t>nd</a:t>
            </a:r>
            <a:r>
              <a:rPr lang="en-US" sz="2400" b="0" dirty="0" smtClean="0">
                <a:effectLst/>
                <a:latin typeface="Arial" panose="020B0604020202020204" pitchFamily="34" charset="0"/>
                <a:cs typeface="Arial" panose="020B0604020202020204" pitchFamily="34" charset="0"/>
              </a:rPr>
              <a:t> week of school if no </a:t>
            </a:r>
            <a:r>
              <a:rPr lang="en-US" sz="2400" b="0" dirty="0" err="1" smtClean="0">
                <a:effectLst/>
                <a:latin typeface="Arial" panose="020B0604020202020204" pitchFamily="34" charset="0"/>
                <a:cs typeface="Arial" panose="020B0604020202020204" pitchFamily="34" charset="0"/>
              </a:rPr>
              <a:t>notetaker</a:t>
            </a:r>
            <a:r>
              <a:rPr lang="en-US" sz="2400" b="0" dirty="0" smtClean="0">
                <a:effectLst/>
                <a:latin typeface="Arial" panose="020B0604020202020204" pitchFamily="34" charset="0"/>
                <a:cs typeface="Arial" panose="020B0604020202020204" pitchFamily="34" charset="0"/>
              </a:rPr>
              <a:t> is in place</a:t>
            </a:r>
          </a:p>
        </p:txBody>
      </p:sp>
    </p:spTree>
    <p:extLst>
      <p:ext uri="{BB962C8B-B14F-4D97-AF65-F5344CB8AC3E}">
        <p14:creationId xmlns:p14="http://schemas.microsoft.com/office/powerpoint/2010/main" val="3744147430"/>
      </p:ext>
    </p:extLst>
  </p:cSld>
  <p:clrMapOvr>
    <a:masterClrMapping/>
  </p:clrMapOvr>
  <p:transition advTm="0">
    <p:diamon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21603"/>
            <a:ext cx="8637588" cy="830997"/>
          </a:xfrm>
        </p:spPr>
        <p:txBody>
          <a:bodyPr>
            <a:noAutofit/>
          </a:bodyPr>
          <a:lstStyle/>
          <a:p>
            <a:r>
              <a:rPr lang="en-US" sz="3600" dirty="0" err="1" smtClean="0">
                <a:effectLst/>
              </a:rPr>
              <a:t>Notetaker</a:t>
            </a:r>
            <a:r>
              <a:rPr lang="en-US" sz="3600" dirty="0" smtClean="0">
                <a:effectLst/>
              </a:rPr>
              <a:t> Recruitment</a:t>
            </a:r>
            <a:r>
              <a:rPr lang="en-US" sz="2800" dirty="0" smtClean="0"/>
              <a:t/>
            </a:r>
            <a:br>
              <a:rPr lang="en-US" sz="2800" dirty="0" smtClean="0"/>
            </a:br>
            <a:r>
              <a:rPr lang="en-US" sz="2800" dirty="0" smtClean="0"/>
              <a:t/>
            </a:r>
            <a:br>
              <a:rPr lang="en-US" sz="2800" dirty="0" smtClean="0"/>
            </a:br>
            <a:r>
              <a:rPr lang="en-US" dirty="0" smtClean="0">
                <a:effectLst/>
              </a:rPr>
              <a:t>1. </a:t>
            </a:r>
            <a:r>
              <a:rPr lang="en-US" dirty="0" err="1" smtClean="0">
                <a:effectLst/>
              </a:rPr>
              <a:t>Notetaker</a:t>
            </a:r>
            <a:r>
              <a:rPr lang="en-US" dirty="0" smtClean="0">
                <a:effectLst/>
              </a:rPr>
              <a:t> Coordinator sends email to class</a:t>
            </a:r>
            <a:endParaRPr lang="en-US" dirty="0">
              <a:effectLs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775637"/>
            <a:ext cx="6024563" cy="4773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5060736"/>
      </p:ext>
    </p:extLst>
  </p:cSld>
  <p:clrMapOvr>
    <a:masterClrMapping/>
  </p:clrMapOvr>
  <p:transition advTm="0">
    <p:diamon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457200" y="1800447"/>
            <a:ext cx="3409538" cy="4693778"/>
          </a:xfrm>
          <a:prstGeom prst="rect">
            <a:avLst/>
          </a:prstGeom>
          <a:solidFill>
            <a:schemeClr val="accent3">
              <a:lumMod val="75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Arial Black" pitchFamily="34" charset="0"/>
            </a:endParaRPr>
          </a:p>
        </p:txBody>
      </p:sp>
      <p:sp>
        <p:nvSpPr>
          <p:cNvPr id="2" name="Title 1"/>
          <p:cNvSpPr>
            <a:spLocks noGrp="1"/>
          </p:cNvSpPr>
          <p:nvPr>
            <p:ph type="title"/>
          </p:nvPr>
        </p:nvSpPr>
        <p:spPr>
          <a:xfrm>
            <a:off x="228600" y="762000"/>
            <a:ext cx="9359900" cy="830997"/>
          </a:xfrm>
        </p:spPr>
        <p:txBody>
          <a:bodyPr>
            <a:noAutofit/>
          </a:bodyPr>
          <a:lstStyle/>
          <a:p>
            <a:r>
              <a:rPr lang="en-US" sz="3600" dirty="0" err="1" smtClean="0">
                <a:effectLst/>
              </a:rPr>
              <a:t>Notetaker</a:t>
            </a:r>
            <a:r>
              <a:rPr lang="en-US" sz="3600" dirty="0" smtClean="0">
                <a:effectLst/>
              </a:rPr>
              <a:t> Recruitment</a:t>
            </a:r>
            <a:br>
              <a:rPr lang="en-US" sz="3600" dirty="0" smtClean="0">
                <a:effectLst/>
              </a:rPr>
            </a:br>
            <a:r>
              <a:rPr lang="en-US" sz="3600" dirty="0" smtClean="0">
                <a:effectLst/>
              </a:rPr>
              <a:t/>
            </a:r>
            <a:br>
              <a:rPr lang="en-US" sz="3600" dirty="0" smtClean="0">
                <a:effectLst/>
              </a:rPr>
            </a:br>
            <a:r>
              <a:rPr lang="en-US" dirty="0" smtClean="0">
                <a:effectLst/>
              </a:rPr>
              <a:t>2. Faculty Assists in </a:t>
            </a:r>
            <a:r>
              <a:rPr lang="en-US" dirty="0" err="1" smtClean="0">
                <a:effectLst/>
              </a:rPr>
              <a:t>Notetaker</a:t>
            </a:r>
            <a:r>
              <a:rPr lang="en-US" dirty="0" smtClean="0">
                <a:effectLst/>
              </a:rPr>
              <a:t> Recruitment</a:t>
            </a:r>
            <a:endParaRPr lang="en-US" dirty="0">
              <a:effectLst/>
            </a:endParaRPr>
          </a:p>
        </p:txBody>
      </p:sp>
      <p:sp>
        <p:nvSpPr>
          <p:cNvPr id="3" name="Content Placeholder 2"/>
          <p:cNvSpPr>
            <a:spLocks noGrp="1"/>
          </p:cNvSpPr>
          <p:nvPr>
            <p:ph idx="1"/>
          </p:nvPr>
        </p:nvSpPr>
        <p:spPr>
          <a:xfrm>
            <a:off x="-19353" y="2194029"/>
            <a:ext cx="3676953" cy="3749571"/>
          </a:xfrm>
        </p:spPr>
        <p:txBody>
          <a:bodyPr>
            <a:normAutofit fontScale="92500" lnSpcReduction="10000"/>
          </a:bodyPr>
          <a:lstStyle/>
          <a:p>
            <a:pPr marL="57150" indent="0" algn="ctr">
              <a:buNone/>
            </a:pPr>
            <a:r>
              <a:rPr lang="en-US" sz="2400" b="1" dirty="0" smtClean="0">
                <a:effectLst/>
                <a:latin typeface="Arial" panose="020B0604020202020204" pitchFamily="34" charset="0"/>
                <a:cs typeface="Arial" panose="020B0604020202020204" pitchFamily="34" charset="0"/>
              </a:rPr>
              <a:t>Faculty Assistance</a:t>
            </a:r>
          </a:p>
          <a:p>
            <a:pPr lvl="1"/>
            <a:r>
              <a:rPr lang="en-US" sz="1800" dirty="0" smtClean="0">
                <a:effectLst/>
                <a:latin typeface="Arial" panose="020B0604020202020204" pitchFamily="34" charset="0"/>
                <a:cs typeface="Arial" panose="020B0604020202020204" pitchFamily="34" charset="0"/>
              </a:rPr>
              <a:t>Instructor may identify a good </a:t>
            </a:r>
            <a:r>
              <a:rPr lang="en-US" sz="1800" dirty="0" err="1" smtClean="0">
                <a:effectLst/>
                <a:latin typeface="Arial" panose="020B0604020202020204" pitchFamily="34" charset="0"/>
                <a:cs typeface="Arial" panose="020B0604020202020204" pitchFamily="34" charset="0"/>
              </a:rPr>
              <a:t>notetaker</a:t>
            </a:r>
            <a:endParaRPr lang="en-US" sz="1800" dirty="0" smtClean="0">
              <a:effectLst/>
              <a:latin typeface="Arial" panose="020B0604020202020204" pitchFamily="34" charset="0"/>
              <a:cs typeface="Arial" panose="020B0604020202020204" pitchFamily="34" charset="0"/>
            </a:endParaRPr>
          </a:p>
          <a:p>
            <a:pPr lvl="1"/>
            <a:endParaRPr lang="en-US" sz="1800" dirty="0" smtClean="0">
              <a:effectLst/>
              <a:latin typeface="Arial" panose="020B0604020202020204" pitchFamily="34" charset="0"/>
              <a:cs typeface="Arial" panose="020B0604020202020204" pitchFamily="34" charset="0"/>
            </a:endParaRPr>
          </a:p>
          <a:p>
            <a:pPr lvl="1"/>
            <a:r>
              <a:rPr lang="en-US" sz="1800" dirty="0" smtClean="0">
                <a:effectLst/>
                <a:latin typeface="Arial" panose="020B0604020202020204" pitchFamily="34" charset="0"/>
                <a:cs typeface="Arial" panose="020B0604020202020204" pitchFamily="34" charset="0"/>
              </a:rPr>
              <a:t>Instructor can provide own notes to student </a:t>
            </a:r>
          </a:p>
          <a:p>
            <a:pPr lvl="1"/>
            <a:endParaRPr lang="en-US" sz="1800" dirty="0" smtClean="0">
              <a:effectLst/>
              <a:latin typeface="Arial" panose="020B0604020202020204" pitchFamily="34" charset="0"/>
              <a:cs typeface="Arial" panose="020B0604020202020204" pitchFamily="34" charset="0"/>
            </a:endParaRPr>
          </a:p>
          <a:p>
            <a:pPr lvl="1"/>
            <a:r>
              <a:rPr lang="en-US" sz="1800" dirty="0" smtClean="0">
                <a:effectLst/>
                <a:latin typeface="Arial" panose="020B0604020202020204" pitchFamily="34" charset="0"/>
                <a:cs typeface="Arial" panose="020B0604020202020204" pitchFamily="34" charset="0"/>
              </a:rPr>
              <a:t>Instructor reads recruitment announcement to class</a:t>
            </a:r>
          </a:p>
          <a:p>
            <a:pPr lvl="1"/>
            <a:endParaRPr lang="en-US" sz="1800" dirty="0">
              <a:effectLst/>
              <a:latin typeface="Arial" panose="020B0604020202020204" pitchFamily="34" charset="0"/>
              <a:cs typeface="Arial" panose="020B0604020202020204" pitchFamily="34" charset="0"/>
            </a:endParaRPr>
          </a:p>
          <a:p>
            <a:pPr lvl="1"/>
            <a:r>
              <a:rPr lang="en-US" sz="1800" dirty="0" smtClean="0">
                <a:effectLst/>
                <a:latin typeface="Arial" panose="020B0604020202020204" pitchFamily="34" charset="0"/>
                <a:cs typeface="Arial" panose="020B0604020202020204" pitchFamily="34" charset="0"/>
              </a:rPr>
              <a:t>Ensure that student’s name remains confidential at all times</a:t>
            </a:r>
            <a:endParaRPr lang="en-US" sz="1800" dirty="0">
              <a:effectLst/>
              <a:latin typeface="Arial" panose="020B0604020202020204" pitchFamily="34" charset="0"/>
              <a:cs typeface="Arial" panose="020B0604020202020204" pitchFamily="34" charset="0"/>
            </a:endParaRPr>
          </a:p>
          <a:p>
            <a:endParaRPr lang="en-US" sz="2400"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4944" y="2668745"/>
            <a:ext cx="5476875" cy="2750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8464240"/>
      </p:ext>
    </p:extLst>
  </p:cSld>
  <p:clrMapOvr>
    <a:masterClrMapping/>
  </p:clrMapOvr>
  <p:transition advTm="0">
    <p:diamon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8637588" cy="830997"/>
          </a:xfrm>
        </p:spPr>
        <p:txBody>
          <a:bodyPr>
            <a:normAutofit fontScale="90000"/>
          </a:bodyPr>
          <a:lstStyle/>
          <a:p>
            <a:r>
              <a:rPr lang="en-US" sz="4000" dirty="0" smtClean="0">
                <a:effectLst/>
              </a:rPr>
              <a:t/>
            </a:r>
            <a:br>
              <a:rPr lang="en-US" sz="4000" dirty="0" smtClean="0">
                <a:effectLst/>
              </a:rPr>
            </a:br>
            <a:r>
              <a:rPr lang="en-US" sz="4000" dirty="0" err="1" smtClean="0">
                <a:effectLst/>
              </a:rPr>
              <a:t>Notetaker</a:t>
            </a:r>
            <a:r>
              <a:rPr lang="en-US" sz="4000" dirty="0" smtClean="0">
                <a:effectLst/>
              </a:rPr>
              <a:t> Recruitment</a:t>
            </a:r>
            <a:r>
              <a:rPr lang="en-US" dirty="0" smtClean="0"/>
              <a:t/>
            </a:r>
            <a:br>
              <a:rPr lang="en-US" dirty="0" smtClean="0"/>
            </a:br>
            <a:r>
              <a:rPr lang="en-US" dirty="0" smtClean="0"/>
              <a:t/>
            </a:r>
            <a:br>
              <a:rPr lang="en-US" dirty="0" smtClean="0"/>
            </a:br>
            <a:r>
              <a:rPr lang="en-US" dirty="0" smtClean="0"/>
              <a:t/>
            </a:r>
            <a:br>
              <a:rPr lang="en-US" dirty="0" smtClean="0"/>
            </a:br>
            <a:r>
              <a:rPr lang="en-US" dirty="0" smtClean="0">
                <a:effectLst/>
              </a:rPr>
              <a:t>3. In-Class Recruitment</a:t>
            </a:r>
            <a:endParaRPr lang="en-US" dirty="0">
              <a:effectLst/>
            </a:endParaRPr>
          </a:p>
        </p:txBody>
      </p:sp>
      <p:sp>
        <p:nvSpPr>
          <p:cNvPr id="3" name="Content Placeholder 2"/>
          <p:cNvSpPr>
            <a:spLocks noGrp="1"/>
          </p:cNvSpPr>
          <p:nvPr>
            <p:ph idx="1"/>
          </p:nvPr>
        </p:nvSpPr>
        <p:spPr>
          <a:xfrm>
            <a:off x="328613" y="1371600"/>
            <a:ext cx="8208962" cy="4343400"/>
          </a:xfrm>
        </p:spPr>
        <p:txBody>
          <a:bodyPr/>
          <a:lstStyle/>
          <a:p>
            <a:endParaRPr lang="en-US" sz="2400" dirty="0" smtClean="0">
              <a:effectLst/>
              <a:latin typeface="Arial" panose="020B0604020202020204" pitchFamily="34" charset="0"/>
              <a:cs typeface="Arial" panose="020B0604020202020204" pitchFamily="34" charset="0"/>
            </a:endParaRPr>
          </a:p>
          <a:p>
            <a:r>
              <a:rPr lang="en-US" sz="2400" b="0" dirty="0" smtClean="0">
                <a:effectLst/>
                <a:latin typeface="Arial" panose="020B0604020202020204" pitchFamily="34" charset="0"/>
                <a:cs typeface="Arial" panose="020B0604020202020204" pitchFamily="34" charset="0"/>
              </a:rPr>
              <a:t>In-class </a:t>
            </a:r>
            <a:r>
              <a:rPr lang="en-US" sz="2400" b="0" dirty="0">
                <a:effectLst/>
                <a:latin typeface="Arial" panose="020B0604020202020204" pitchFamily="34" charset="0"/>
                <a:cs typeface="Arial" panose="020B0604020202020204" pitchFamily="34" charset="0"/>
              </a:rPr>
              <a:t>recruitment usually begins the second week of the semester.</a:t>
            </a:r>
          </a:p>
          <a:p>
            <a:r>
              <a:rPr lang="en-US" sz="2400" b="0" dirty="0" smtClean="0">
                <a:effectLst/>
                <a:latin typeface="Arial" panose="020B0604020202020204" pitchFamily="34" charset="0"/>
                <a:cs typeface="Arial" panose="020B0604020202020204" pitchFamily="34" charset="0"/>
              </a:rPr>
              <a:t>If a </a:t>
            </a:r>
            <a:r>
              <a:rPr lang="en-US" sz="2400" b="0" dirty="0" err="1" smtClean="0">
                <a:effectLst/>
                <a:latin typeface="Arial" panose="020B0604020202020204" pitchFamily="34" charset="0"/>
                <a:cs typeface="Arial" panose="020B0604020202020204" pitchFamily="34" charset="0"/>
              </a:rPr>
              <a:t>notetaker</a:t>
            </a:r>
            <a:r>
              <a:rPr lang="en-US" sz="2400" b="0" dirty="0" smtClean="0">
                <a:effectLst/>
                <a:latin typeface="Arial" panose="020B0604020202020204" pitchFamily="34" charset="0"/>
                <a:cs typeface="Arial" panose="020B0604020202020204" pitchFamily="34" charset="0"/>
              </a:rPr>
              <a:t> has not yet been </a:t>
            </a:r>
            <a:r>
              <a:rPr lang="en-US" sz="2400" b="0" dirty="0">
                <a:effectLst/>
                <a:latin typeface="Arial" panose="020B0604020202020204" pitchFamily="34" charset="0"/>
                <a:cs typeface="Arial" panose="020B0604020202020204" pitchFamily="34" charset="0"/>
              </a:rPr>
              <a:t>identified, </a:t>
            </a:r>
            <a:r>
              <a:rPr lang="en-US" sz="2400" b="0" dirty="0" smtClean="0">
                <a:effectLst/>
                <a:latin typeface="Arial" panose="020B0604020202020204" pitchFamily="34" charset="0"/>
                <a:cs typeface="Arial" panose="020B0604020202020204" pitchFamily="34" charset="0"/>
              </a:rPr>
              <a:t>a </a:t>
            </a:r>
            <a:r>
              <a:rPr lang="en-US" sz="2400" b="0" dirty="0">
                <a:effectLst/>
                <a:latin typeface="Arial" panose="020B0604020202020204" pitchFamily="34" charset="0"/>
                <a:cs typeface="Arial" panose="020B0604020202020204" pitchFamily="34" charset="0"/>
              </a:rPr>
              <a:t>staff member from the Office of Accessibility may be sent </a:t>
            </a:r>
            <a:r>
              <a:rPr lang="en-US" sz="2400" b="0" dirty="0" smtClean="0">
                <a:effectLst/>
                <a:latin typeface="Arial" panose="020B0604020202020204" pitchFamily="34" charset="0"/>
                <a:cs typeface="Arial" panose="020B0604020202020204" pitchFamily="34" charset="0"/>
              </a:rPr>
              <a:t>to the </a:t>
            </a:r>
            <a:r>
              <a:rPr lang="en-US" sz="2400" b="0" dirty="0">
                <a:effectLst/>
                <a:latin typeface="Arial" panose="020B0604020202020204" pitchFamily="34" charset="0"/>
                <a:cs typeface="Arial" panose="020B0604020202020204" pitchFamily="34" charset="0"/>
              </a:rPr>
              <a:t>class to recruit a </a:t>
            </a:r>
            <a:r>
              <a:rPr lang="en-US" sz="2400" b="0" dirty="0" err="1" smtClean="0">
                <a:effectLst/>
                <a:latin typeface="Arial" panose="020B0604020202020204" pitchFamily="34" charset="0"/>
                <a:cs typeface="Arial" panose="020B0604020202020204" pitchFamily="34" charset="0"/>
              </a:rPr>
              <a:t>notetaker</a:t>
            </a:r>
            <a:r>
              <a:rPr lang="en-US" sz="2400" b="0" dirty="0" smtClean="0">
                <a:effectLst/>
                <a:latin typeface="Arial" panose="020B0604020202020204" pitchFamily="34" charset="0"/>
                <a:cs typeface="Arial" panose="020B0604020202020204" pitchFamily="34" charset="0"/>
              </a:rPr>
              <a:t> in person.</a:t>
            </a:r>
            <a:endParaRPr lang="en-US" sz="2400" b="0" dirty="0">
              <a:effectLst/>
              <a:latin typeface="Arial" panose="020B0604020202020204" pitchFamily="34" charset="0"/>
              <a:cs typeface="Arial" panose="020B0604020202020204" pitchFamily="34" charset="0"/>
            </a:endParaRPr>
          </a:p>
          <a:p>
            <a:r>
              <a:rPr lang="en-US" sz="2400" b="0" dirty="0" smtClean="0">
                <a:effectLst/>
                <a:latin typeface="Arial" panose="020B0604020202020204" pitchFamily="34" charset="0"/>
                <a:cs typeface="Arial" panose="020B0604020202020204" pitchFamily="34" charset="0"/>
              </a:rPr>
              <a:t>Faculty is notified by email if </a:t>
            </a:r>
            <a:r>
              <a:rPr lang="en-US" sz="2400" b="0" dirty="0">
                <a:effectLst/>
                <a:latin typeface="Arial" panose="020B0604020202020204" pitchFamily="34" charset="0"/>
                <a:cs typeface="Arial" panose="020B0604020202020204" pitchFamily="34" charset="0"/>
              </a:rPr>
              <a:t>a staff member </a:t>
            </a:r>
            <a:r>
              <a:rPr lang="en-US" sz="2400" b="0" dirty="0" smtClean="0">
                <a:effectLst/>
                <a:latin typeface="Arial" panose="020B0604020202020204" pitchFamily="34" charset="0"/>
                <a:cs typeface="Arial" panose="020B0604020202020204" pitchFamily="34" charset="0"/>
              </a:rPr>
              <a:t>will be coming to class.</a:t>
            </a:r>
          </a:p>
          <a:p>
            <a:r>
              <a:rPr lang="en-US" sz="2400" b="0" dirty="0" smtClean="0">
                <a:effectLst/>
                <a:latin typeface="Arial" panose="020B0604020202020204" pitchFamily="34" charset="0"/>
                <a:cs typeface="Arial" panose="020B0604020202020204" pitchFamily="34" charset="0"/>
              </a:rPr>
              <a:t>Staff member arrives 5-10 minutes before class starts to avoid taking up class time.</a:t>
            </a:r>
            <a:endParaRPr lang="en-US" sz="2400" b="0" dirty="0">
              <a:effectLst/>
              <a:latin typeface="Arial" panose="020B0604020202020204" pitchFamily="34" charset="0"/>
              <a:cs typeface="Arial" panose="020B0604020202020204" pitchFamily="34" charset="0"/>
            </a:endParaRPr>
          </a:p>
          <a:p>
            <a:endParaRPr lang="en-US" sz="2400" dirty="0"/>
          </a:p>
        </p:txBody>
      </p:sp>
    </p:spTree>
    <p:extLst>
      <p:ext uri="{BB962C8B-B14F-4D97-AF65-F5344CB8AC3E}">
        <p14:creationId xmlns:p14="http://schemas.microsoft.com/office/powerpoint/2010/main" val="4267716494"/>
      </p:ext>
    </p:extLst>
  </p:cSld>
  <p:clrMapOvr>
    <a:masterClrMapping/>
  </p:clrMapOvr>
  <p:transition advTm="0">
    <p:diamon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 y="533400"/>
            <a:ext cx="8637588" cy="457200"/>
          </a:xfrm>
        </p:spPr>
        <p:txBody>
          <a:bodyPr>
            <a:noAutofit/>
          </a:bodyPr>
          <a:lstStyle/>
          <a:p>
            <a:r>
              <a:rPr lang="en-US" sz="3600" dirty="0" smtClean="0">
                <a:effectLst/>
              </a:rPr>
              <a:t>Notetaker Hiring</a:t>
            </a:r>
            <a:endParaRPr lang="en-US" sz="3600" dirty="0">
              <a:effectLst/>
            </a:endParaRPr>
          </a:p>
        </p:txBody>
      </p:sp>
      <p:sp>
        <p:nvSpPr>
          <p:cNvPr id="3" name="Content Placeholder 2"/>
          <p:cNvSpPr>
            <a:spLocks noGrp="1"/>
          </p:cNvSpPr>
          <p:nvPr>
            <p:ph idx="1"/>
          </p:nvPr>
        </p:nvSpPr>
        <p:spPr>
          <a:xfrm>
            <a:off x="328613" y="1447800"/>
            <a:ext cx="8208962" cy="4459287"/>
          </a:xfrm>
        </p:spPr>
        <p:txBody>
          <a:bodyPr/>
          <a:lstStyle/>
          <a:p>
            <a:r>
              <a:rPr lang="en-US" sz="2400" b="0" dirty="0" err="1" smtClean="0">
                <a:effectLst/>
                <a:latin typeface="Arial" panose="020B0604020202020204" pitchFamily="34" charset="0"/>
                <a:cs typeface="Arial" panose="020B0604020202020204" pitchFamily="34" charset="0"/>
              </a:rPr>
              <a:t>Notetaker</a:t>
            </a:r>
            <a:r>
              <a:rPr lang="en-US" sz="2400" b="0" dirty="0" smtClean="0">
                <a:effectLst/>
                <a:latin typeface="Arial" panose="020B0604020202020204" pitchFamily="34" charset="0"/>
                <a:cs typeface="Arial" panose="020B0604020202020204" pitchFamily="34" charset="0"/>
              </a:rPr>
              <a:t> creates account and registers through the </a:t>
            </a:r>
            <a:r>
              <a:rPr lang="en-US" sz="2400" b="0" dirty="0" smtClean="0">
                <a:effectLst/>
                <a:latin typeface="Arial" panose="020B0604020202020204" pitchFamily="34" charset="0"/>
                <a:cs typeface="Arial" panose="020B0604020202020204" pitchFamily="34" charset="0"/>
              </a:rPr>
              <a:t>Office of Accessibility’s online </a:t>
            </a:r>
            <a:r>
              <a:rPr lang="en-US" sz="2400" b="0" dirty="0" smtClean="0">
                <a:effectLst/>
                <a:latin typeface="Arial" panose="020B0604020202020204" pitchFamily="34" charset="0"/>
                <a:cs typeface="Arial" panose="020B0604020202020204" pitchFamily="34" charset="0"/>
              </a:rPr>
              <a:t>system, STARS.</a:t>
            </a:r>
          </a:p>
          <a:p>
            <a:endParaRPr lang="en-US" sz="2400" b="0" dirty="0" smtClean="0">
              <a:effectLst/>
              <a:latin typeface="Arial" panose="020B0604020202020204" pitchFamily="34" charset="0"/>
              <a:cs typeface="Arial" panose="020B0604020202020204" pitchFamily="34" charset="0"/>
            </a:endParaRPr>
          </a:p>
          <a:p>
            <a:r>
              <a:rPr lang="en-US" sz="2400" b="0" dirty="0" err="1" smtClean="0">
                <a:effectLst/>
                <a:latin typeface="Arial" panose="020B0604020202020204" pitchFamily="34" charset="0"/>
                <a:cs typeface="Arial" panose="020B0604020202020204" pitchFamily="34" charset="0"/>
              </a:rPr>
              <a:t>Notetaker</a:t>
            </a:r>
            <a:r>
              <a:rPr lang="en-US" sz="2400" b="0" dirty="0" smtClean="0">
                <a:effectLst/>
                <a:latin typeface="Arial" panose="020B0604020202020204" pitchFamily="34" charset="0"/>
                <a:cs typeface="Arial" panose="020B0604020202020204" pitchFamily="34" charset="0"/>
              </a:rPr>
              <a:t> completes the Notetaking Training and Quiz that is available on the Office of Accessibility’s website.</a:t>
            </a:r>
          </a:p>
          <a:p>
            <a:endParaRPr lang="en-US" sz="2400" b="0" dirty="0" smtClean="0">
              <a:effectLst/>
              <a:latin typeface="Arial" panose="020B0604020202020204" pitchFamily="34" charset="0"/>
              <a:cs typeface="Arial" panose="020B0604020202020204" pitchFamily="34" charset="0"/>
            </a:endParaRPr>
          </a:p>
          <a:p>
            <a:r>
              <a:rPr lang="en-US" sz="2400" b="0" dirty="0" err="1" smtClean="0">
                <a:effectLst/>
                <a:latin typeface="Arial" panose="020B0604020202020204" pitchFamily="34" charset="0"/>
                <a:cs typeface="Arial" panose="020B0604020202020204" pitchFamily="34" charset="0"/>
              </a:rPr>
              <a:t>Notetaker</a:t>
            </a:r>
            <a:r>
              <a:rPr lang="en-US" sz="2400" b="0" dirty="0" smtClean="0">
                <a:effectLst/>
                <a:latin typeface="Arial" panose="020B0604020202020204" pitchFamily="34" charset="0"/>
                <a:cs typeface="Arial" panose="020B0604020202020204" pitchFamily="34" charset="0"/>
              </a:rPr>
              <a:t> submits the </a:t>
            </a:r>
            <a:r>
              <a:rPr lang="en-US" sz="2400" b="0" dirty="0">
                <a:effectLst/>
                <a:latin typeface="Arial" panose="020B0604020202020204" pitchFamily="34" charset="0"/>
                <a:cs typeface="Arial" panose="020B0604020202020204" pitchFamily="34" charset="0"/>
              </a:rPr>
              <a:t>completed Instructor Verification Form to the Office of Accessibility with a </a:t>
            </a:r>
            <a:r>
              <a:rPr lang="en-US" sz="2400" b="0" dirty="0" smtClean="0">
                <a:effectLst/>
                <a:latin typeface="Arial" panose="020B0604020202020204" pitchFamily="34" charset="0"/>
                <a:cs typeface="Arial" panose="020B0604020202020204" pitchFamily="34" charset="0"/>
              </a:rPr>
              <a:t>1-page sample </a:t>
            </a:r>
            <a:r>
              <a:rPr lang="en-US" sz="2400" b="0" dirty="0">
                <a:effectLst/>
                <a:latin typeface="Arial" panose="020B0604020202020204" pitchFamily="34" charset="0"/>
                <a:cs typeface="Arial" panose="020B0604020202020204" pitchFamily="34" charset="0"/>
              </a:rPr>
              <a:t>of </a:t>
            </a:r>
            <a:r>
              <a:rPr lang="en-US" sz="2400" b="0" dirty="0" smtClean="0">
                <a:effectLst/>
                <a:latin typeface="Arial" panose="020B0604020202020204" pitchFamily="34" charset="0"/>
                <a:cs typeface="Arial" panose="020B0604020202020204" pitchFamily="34" charset="0"/>
              </a:rPr>
              <a:t>notes.</a:t>
            </a:r>
            <a:endParaRPr lang="en-US" sz="2400" b="0" dirty="0">
              <a:effectLst/>
              <a:latin typeface="Arial" panose="020B0604020202020204" pitchFamily="34" charset="0"/>
              <a:cs typeface="Arial" panose="020B0604020202020204" pitchFamily="34" charset="0"/>
            </a:endParaRPr>
          </a:p>
          <a:p>
            <a:endParaRPr lang="en-US" sz="24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6613971"/>
      </p:ext>
    </p:extLst>
  </p:cSld>
  <p:clrMapOvr>
    <a:masterClrMapping/>
  </p:clrMapOvr>
  <p:transition advTm="0">
    <p:diamon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37588" cy="457200"/>
          </a:xfrm>
        </p:spPr>
        <p:txBody>
          <a:bodyPr>
            <a:noAutofit/>
          </a:bodyPr>
          <a:lstStyle/>
          <a:p>
            <a:r>
              <a:rPr lang="en-US" sz="3600" dirty="0" smtClean="0">
                <a:effectLst/>
              </a:rPr>
              <a:t>Instructor Verification Form</a:t>
            </a:r>
            <a:endParaRPr lang="en-US" sz="3600" dirty="0">
              <a:effectLst/>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812692"/>
            <a:ext cx="4572000" cy="5906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0609970"/>
      </p:ext>
    </p:extLst>
  </p:cSld>
  <p:clrMapOvr>
    <a:masterClrMapping/>
  </p:clrMapOvr>
  <p:transition advTm="0">
    <p:diamon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 y="653316"/>
            <a:ext cx="8637588" cy="830997"/>
          </a:xfrm>
        </p:spPr>
        <p:txBody>
          <a:bodyPr>
            <a:noAutofit/>
          </a:bodyPr>
          <a:lstStyle/>
          <a:p>
            <a:r>
              <a:rPr lang="en-US" sz="3600" dirty="0" smtClean="0">
                <a:effectLst/>
              </a:rPr>
              <a:t>Roles and Responsibilities in Notetaking Accommodations</a:t>
            </a:r>
            <a:endParaRPr lang="en-US" sz="3600" dirty="0">
              <a:effectLst/>
            </a:endParaRPr>
          </a:p>
        </p:txBody>
      </p:sp>
      <p:sp>
        <p:nvSpPr>
          <p:cNvPr id="3" name="Content Placeholder 2"/>
          <p:cNvSpPr>
            <a:spLocks noGrp="1"/>
          </p:cNvSpPr>
          <p:nvPr>
            <p:ph idx="1"/>
          </p:nvPr>
        </p:nvSpPr>
        <p:spPr>
          <a:xfrm>
            <a:off x="328613" y="1941512"/>
            <a:ext cx="8208962" cy="4459287"/>
          </a:xfrm>
        </p:spPr>
        <p:txBody>
          <a:bodyPr/>
          <a:lstStyle/>
          <a:p>
            <a:r>
              <a:rPr lang="en-US" sz="2400" b="0" dirty="0" smtClean="0">
                <a:effectLst/>
                <a:latin typeface="Arial" panose="020B0604020202020204" pitchFamily="34" charset="0"/>
                <a:cs typeface="Arial" panose="020B0604020202020204" pitchFamily="34" charset="0"/>
              </a:rPr>
              <a:t>Student</a:t>
            </a:r>
          </a:p>
          <a:p>
            <a:r>
              <a:rPr lang="en-US" sz="2400" b="0" dirty="0" err="1" smtClean="0">
                <a:effectLst/>
                <a:latin typeface="Arial" panose="020B0604020202020204" pitchFamily="34" charset="0"/>
                <a:cs typeface="Arial" panose="020B0604020202020204" pitchFamily="34" charset="0"/>
              </a:rPr>
              <a:t>Notetaker</a:t>
            </a:r>
            <a:endParaRPr lang="en-US" sz="2400" b="0" dirty="0">
              <a:effectLst/>
              <a:latin typeface="Arial" panose="020B0604020202020204" pitchFamily="34" charset="0"/>
              <a:cs typeface="Arial" panose="020B0604020202020204" pitchFamily="34" charset="0"/>
            </a:endParaRPr>
          </a:p>
          <a:p>
            <a:r>
              <a:rPr lang="en-US" sz="2400" b="0" dirty="0">
                <a:effectLst/>
                <a:latin typeface="Arial" panose="020B0604020202020204" pitchFamily="34" charset="0"/>
                <a:cs typeface="Arial" panose="020B0604020202020204" pitchFamily="34" charset="0"/>
              </a:rPr>
              <a:t>Office of Accessibility</a:t>
            </a:r>
          </a:p>
          <a:p>
            <a:r>
              <a:rPr lang="en-US" sz="2400" b="0" dirty="0">
                <a:effectLst/>
                <a:latin typeface="Arial" panose="020B0604020202020204" pitchFamily="34" charset="0"/>
                <a:cs typeface="Arial" panose="020B0604020202020204" pitchFamily="34" charset="0"/>
              </a:rPr>
              <a:t>UA Faculty and </a:t>
            </a:r>
            <a:r>
              <a:rPr lang="en-US" sz="2400" b="0" dirty="0" smtClean="0">
                <a:effectLst/>
                <a:latin typeface="Arial" panose="020B0604020202020204" pitchFamily="34" charset="0"/>
                <a:cs typeface="Arial" panose="020B0604020202020204" pitchFamily="34" charset="0"/>
              </a:rPr>
              <a:t>Staff</a:t>
            </a:r>
          </a:p>
          <a:p>
            <a:endParaRPr lang="en-US" sz="2400" b="0" dirty="0">
              <a:effectLst/>
              <a:latin typeface="Arial" panose="020B0604020202020204" pitchFamily="34" charset="0"/>
              <a:cs typeface="Arial" panose="020B0604020202020204" pitchFamily="34" charset="0"/>
            </a:endParaRPr>
          </a:p>
          <a:p>
            <a:pPr marL="0" indent="0">
              <a:buNone/>
            </a:pPr>
            <a:r>
              <a:rPr lang="en-US" sz="2400" b="0" i="1" dirty="0" smtClean="0">
                <a:effectLst/>
                <a:latin typeface="Arial" panose="020B0604020202020204" pitchFamily="34" charset="0"/>
                <a:cs typeface="Arial" panose="020B0604020202020204" pitchFamily="34" charset="0"/>
              </a:rPr>
              <a:t>We all must work together to make sure notetaking accommodations are adequately fulfilled!</a:t>
            </a:r>
            <a:endParaRPr lang="en-US" sz="2400" b="0" i="1"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3985420"/>
      </p:ext>
    </p:extLst>
  </p:cSld>
  <p:clrMapOvr>
    <a:masterClrMapping/>
  </p:clrMapOvr>
  <p:transition advTm="0">
    <p:diamon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 y="457200"/>
            <a:ext cx="8637588" cy="457200"/>
          </a:xfrm>
        </p:spPr>
        <p:txBody>
          <a:bodyPr>
            <a:noAutofit/>
          </a:bodyPr>
          <a:lstStyle/>
          <a:p>
            <a:r>
              <a:rPr lang="en-US" sz="3200" dirty="0" smtClean="0">
                <a:effectLst/>
              </a:rPr>
              <a:t>Student Roles and Responsibilities</a:t>
            </a:r>
            <a:endParaRPr lang="en-US" sz="3200" dirty="0">
              <a:effectLst/>
            </a:endParaRPr>
          </a:p>
        </p:txBody>
      </p:sp>
      <p:sp>
        <p:nvSpPr>
          <p:cNvPr id="3" name="Content Placeholder 2"/>
          <p:cNvSpPr>
            <a:spLocks noGrp="1"/>
          </p:cNvSpPr>
          <p:nvPr>
            <p:ph idx="1"/>
          </p:nvPr>
        </p:nvSpPr>
        <p:spPr>
          <a:xfrm>
            <a:off x="328613" y="1179513"/>
            <a:ext cx="8208962" cy="4459287"/>
          </a:xfrm>
        </p:spPr>
        <p:txBody>
          <a:bodyPr/>
          <a:lstStyle/>
          <a:p>
            <a:endParaRPr lang="en-US" sz="2400" b="0" dirty="0" smtClean="0">
              <a:effectLst/>
              <a:latin typeface="Arial" panose="020B0604020202020204" pitchFamily="34" charset="0"/>
              <a:cs typeface="Arial" panose="020B0604020202020204" pitchFamily="34" charset="0"/>
            </a:endParaRPr>
          </a:p>
          <a:p>
            <a:r>
              <a:rPr lang="en-US" sz="2400" b="0" dirty="0" smtClean="0">
                <a:effectLst/>
                <a:latin typeface="Arial" panose="020B0604020202020204" pitchFamily="34" charset="0"/>
                <a:cs typeface="Arial" panose="020B0604020202020204" pitchFamily="34" charset="0"/>
              </a:rPr>
              <a:t>Request </a:t>
            </a:r>
            <a:r>
              <a:rPr lang="en-US" sz="2400" b="0" dirty="0">
                <a:effectLst/>
                <a:latin typeface="Arial" panose="020B0604020202020204" pitchFamily="34" charset="0"/>
                <a:cs typeface="Arial" panose="020B0604020202020204" pitchFamily="34" charset="0"/>
              </a:rPr>
              <a:t>accommodations each semester</a:t>
            </a:r>
          </a:p>
          <a:p>
            <a:r>
              <a:rPr lang="en-US" sz="2400" b="0" dirty="0" smtClean="0">
                <a:effectLst/>
                <a:latin typeface="Arial" panose="020B0604020202020204" pitchFamily="34" charset="0"/>
                <a:cs typeface="Arial" panose="020B0604020202020204" pitchFamily="34" charset="0"/>
              </a:rPr>
              <a:t>Speak </a:t>
            </a:r>
            <a:r>
              <a:rPr lang="en-US" sz="2400" b="0" dirty="0">
                <a:effectLst/>
                <a:latin typeface="Arial" panose="020B0604020202020204" pitchFamily="34" charset="0"/>
                <a:cs typeface="Arial" panose="020B0604020202020204" pitchFamily="34" charset="0"/>
              </a:rPr>
              <a:t>to </a:t>
            </a:r>
            <a:r>
              <a:rPr lang="en-US" sz="2400" b="0" dirty="0" smtClean="0">
                <a:effectLst/>
                <a:latin typeface="Arial" panose="020B0604020202020204" pitchFamily="34" charset="0"/>
                <a:cs typeface="Arial" panose="020B0604020202020204" pitchFamily="34" charset="0"/>
              </a:rPr>
              <a:t>instructors </a:t>
            </a:r>
            <a:r>
              <a:rPr lang="en-US" sz="2400" b="0" dirty="0">
                <a:effectLst/>
                <a:latin typeface="Arial" panose="020B0604020202020204" pitchFamily="34" charset="0"/>
                <a:cs typeface="Arial" panose="020B0604020202020204" pitchFamily="34" charset="0"/>
              </a:rPr>
              <a:t>about </a:t>
            </a:r>
            <a:r>
              <a:rPr lang="en-US" sz="2400" b="0" dirty="0" smtClean="0">
                <a:effectLst/>
                <a:latin typeface="Arial" panose="020B0604020202020204" pitchFamily="34" charset="0"/>
                <a:cs typeface="Arial" panose="020B0604020202020204" pitchFamily="34" charset="0"/>
              </a:rPr>
              <a:t>all accommodations, including notetaking requests</a:t>
            </a:r>
            <a:endParaRPr lang="en-US" sz="2400" b="0" dirty="0">
              <a:effectLst/>
              <a:latin typeface="Arial" panose="020B0604020202020204" pitchFamily="34" charset="0"/>
              <a:cs typeface="Arial" panose="020B0604020202020204" pitchFamily="34" charset="0"/>
            </a:endParaRPr>
          </a:p>
          <a:p>
            <a:r>
              <a:rPr lang="en-US" sz="2400" b="0" dirty="0" smtClean="0">
                <a:effectLst/>
                <a:latin typeface="Arial" panose="020B0604020202020204" pitchFamily="34" charset="0"/>
                <a:cs typeface="Arial" panose="020B0604020202020204" pitchFamily="34" charset="0"/>
              </a:rPr>
              <a:t>Identify </a:t>
            </a:r>
            <a:r>
              <a:rPr lang="en-US" sz="2400" b="0" dirty="0">
                <a:effectLst/>
                <a:latin typeface="Arial" panose="020B0604020202020204" pitchFamily="34" charset="0"/>
                <a:cs typeface="Arial" panose="020B0604020202020204" pitchFamily="34" charset="0"/>
              </a:rPr>
              <a:t>possible notetakers in </a:t>
            </a:r>
            <a:r>
              <a:rPr lang="en-US" sz="2400" b="0" dirty="0" smtClean="0">
                <a:effectLst/>
                <a:latin typeface="Arial" panose="020B0604020202020204" pitchFamily="34" charset="0"/>
                <a:cs typeface="Arial" panose="020B0604020202020204" pitchFamily="34" charset="0"/>
              </a:rPr>
              <a:t>class</a:t>
            </a:r>
            <a:endParaRPr lang="en-US" sz="2400" b="0" dirty="0">
              <a:effectLst/>
              <a:latin typeface="Arial" panose="020B0604020202020204" pitchFamily="34" charset="0"/>
              <a:cs typeface="Arial" panose="020B0604020202020204" pitchFamily="34" charset="0"/>
            </a:endParaRPr>
          </a:p>
          <a:p>
            <a:r>
              <a:rPr lang="en-US" sz="2400" b="0" dirty="0" smtClean="0">
                <a:effectLst/>
                <a:latin typeface="Arial" panose="020B0604020202020204" pitchFamily="34" charset="0"/>
                <a:cs typeface="Arial" panose="020B0604020202020204" pitchFamily="34" charset="0"/>
              </a:rPr>
              <a:t>Coordinate </a:t>
            </a:r>
            <a:r>
              <a:rPr lang="en-US" sz="2400" b="0" dirty="0">
                <a:effectLst/>
                <a:latin typeface="Arial" panose="020B0604020202020204" pitchFamily="34" charset="0"/>
                <a:cs typeface="Arial" panose="020B0604020202020204" pitchFamily="34" charset="0"/>
              </a:rPr>
              <a:t>the delivery of notes </a:t>
            </a:r>
            <a:r>
              <a:rPr lang="en-US" sz="2400" b="0" dirty="0" smtClean="0">
                <a:effectLst/>
                <a:latin typeface="Arial" panose="020B0604020202020204" pitchFamily="34" charset="0"/>
                <a:cs typeface="Arial" panose="020B0604020202020204" pitchFamily="34" charset="0"/>
              </a:rPr>
              <a:t>with </a:t>
            </a:r>
            <a:r>
              <a:rPr lang="en-US" sz="2400" b="0" dirty="0" err="1" smtClean="0">
                <a:effectLst/>
                <a:latin typeface="Arial" panose="020B0604020202020204" pitchFamily="34" charset="0"/>
                <a:cs typeface="Arial" panose="020B0604020202020204" pitchFamily="34" charset="0"/>
              </a:rPr>
              <a:t>notetaker</a:t>
            </a:r>
            <a:endParaRPr lang="en-US" sz="2400" b="0" dirty="0">
              <a:effectLst/>
              <a:latin typeface="Arial" panose="020B0604020202020204" pitchFamily="34" charset="0"/>
              <a:cs typeface="Arial" panose="020B0604020202020204" pitchFamily="34" charset="0"/>
            </a:endParaRPr>
          </a:p>
          <a:p>
            <a:r>
              <a:rPr lang="en-US" sz="2400" b="0" dirty="0" smtClean="0">
                <a:effectLst/>
                <a:latin typeface="Arial" panose="020B0604020202020204" pitchFamily="34" charset="0"/>
                <a:cs typeface="Arial" panose="020B0604020202020204" pitchFamily="34" charset="0"/>
              </a:rPr>
              <a:t>Attend </a:t>
            </a:r>
            <a:r>
              <a:rPr lang="en-US" sz="2400" b="0" dirty="0">
                <a:effectLst/>
                <a:latin typeface="Arial" panose="020B0604020202020204" pitchFamily="34" charset="0"/>
                <a:cs typeface="Arial" panose="020B0604020202020204" pitchFamily="34" charset="0"/>
              </a:rPr>
              <a:t>each required class session</a:t>
            </a:r>
          </a:p>
          <a:p>
            <a:r>
              <a:rPr lang="en-US" sz="2400" b="0" dirty="0" smtClean="0">
                <a:effectLst/>
                <a:latin typeface="Arial" panose="020B0604020202020204" pitchFamily="34" charset="0"/>
                <a:cs typeface="Arial" panose="020B0604020202020204" pitchFamily="34" charset="0"/>
              </a:rPr>
              <a:t>Take </a:t>
            </a:r>
            <a:r>
              <a:rPr lang="en-US" sz="2400" b="0" dirty="0" smtClean="0">
                <a:effectLst/>
                <a:latin typeface="Arial" panose="020B0604020202020204" pitchFamily="34" charset="0"/>
                <a:cs typeface="Arial" panose="020B0604020202020204" pitchFamily="34" charset="0"/>
              </a:rPr>
              <a:t>his/her own </a:t>
            </a:r>
            <a:r>
              <a:rPr lang="en-US" sz="2400" b="0" dirty="0">
                <a:effectLst/>
                <a:latin typeface="Arial" panose="020B0604020202020204" pitchFamily="34" charset="0"/>
                <a:cs typeface="Arial" panose="020B0604020202020204" pitchFamily="34" charset="0"/>
              </a:rPr>
              <a:t>notes</a:t>
            </a:r>
          </a:p>
          <a:p>
            <a:r>
              <a:rPr lang="en-US" sz="2400" b="0" dirty="0" smtClean="0">
                <a:effectLst/>
                <a:latin typeface="Arial" panose="020B0604020202020204" pitchFamily="34" charset="0"/>
                <a:cs typeface="Arial" panose="020B0604020202020204" pitchFamily="34" charset="0"/>
              </a:rPr>
              <a:t>Notify </a:t>
            </a:r>
            <a:r>
              <a:rPr lang="en-US" sz="2400" b="0" dirty="0">
                <a:effectLst/>
                <a:latin typeface="Arial" panose="020B0604020202020204" pitchFamily="34" charset="0"/>
                <a:cs typeface="Arial" panose="020B0604020202020204" pitchFamily="34" charset="0"/>
              </a:rPr>
              <a:t>the </a:t>
            </a:r>
            <a:r>
              <a:rPr lang="en-US" sz="2400" b="0" dirty="0" smtClean="0">
                <a:effectLst/>
                <a:latin typeface="Arial" panose="020B0604020202020204" pitchFamily="34" charset="0"/>
                <a:cs typeface="Arial" panose="020B0604020202020204" pitchFamily="34" charset="0"/>
              </a:rPr>
              <a:t>Office of Accessibility of </a:t>
            </a:r>
            <a:r>
              <a:rPr lang="en-US" sz="2400" b="0" dirty="0">
                <a:effectLst/>
                <a:latin typeface="Arial" panose="020B0604020202020204" pitchFamily="34" charset="0"/>
                <a:cs typeface="Arial" panose="020B0604020202020204" pitchFamily="34" charset="0"/>
              </a:rPr>
              <a:t>any notetaking issues throughout the semester</a:t>
            </a:r>
          </a:p>
        </p:txBody>
      </p:sp>
    </p:spTree>
    <p:extLst>
      <p:ext uri="{BB962C8B-B14F-4D97-AF65-F5344CB8AC3E}">
        <p14:creationId xmlns:p14="http://schemas.microsoft.com/office/powerpoint/2010/main" val="705737205"/>
      </p:ext>
    </p:extLst>
  </p:cSld>
  <p:clrMapOvr>
    <a:masterClrMapping/>
  </p:clrMapOvr>
  <p:transition advTm="0">
    <p:diamon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 y="457200"/>
            <a:ext cx="8637588" cy="457200"/>
          </a:xfrm>
        </p:spPr>
        <p:txBody>
          <a:bodyPr>
            <a:noAutofit/>
          </a:bodyPr>
          <a:lstStyle/>
          <a:p>
            <a:r>
              <a:rPr lang="en-US" sz="3200" dirty="0" err="1" smtClean="0">
                <a:effectLst/>
              </a:rPr>
              <a:t>Notetaker</a:t>
            </a:r>
            <a:r>
              <a:rPr lang="en-US" sz="3200" dirty="0" smtClean="0">
                <a:effectLst/>
              </a:rPr>
              <a:t> Roles and Responsibilities</a:t>
            </a:r>
            <a:endParaRPr lang="en-US" sz="3200" dirty="0">
              <a:effectLst/>
            </a:endParaRPr>
          </a:p>
        </p:txBody>
      </p:sp>
      <p:sp>
        <p:nvSpPr>
          <p:cNvPr id="3" name="Content Placeholder 2"/>
          <p:cNvSpPr>
            <a:spLocks noGrp="1"/>
          </p:cNvSpPr>
          <p:nvPr>
            <p:ph idx="1"/>
          </p:nvPr>
        </p:nvSpPr>
        <p:spPr>
          <a:xfrm>
            <a:off x="328613" y="1179513"/>
            <a:ext cx="8208962" cy="4459287"/>
          </a:xfrm>
        </p:spPr>
        <p:txBody>
          <a:bodyPr/>
          <a:lstStyle/>
          <a:p>
            <a:endParaRPr lang="en-US" sz="2400" b="0" dirty="0" smtClean="0">
              <a:effectLst/>
              <a:latin typeface="Arial" panose="020B0604020202020204" pitchFamily="34" charset="0"/>
              <a:cs typeface="Arial" panose="020B0604020202020204" pitchFamily="34" charset="0"/>
            </a:endParaRPr>
          </a:p>
          <a:p>
            <a:r>
              <a:rPr lang="en-US" sz="2400" b="0" dirty="0" smtClean="0">
                <a:effectLst/>
                <a:latin typeface="Arial" panose="020B0604020202020204" pitchFamily="34" charset="0"/>
                <a:cs typeface="Arial" panose="020B0604020202020204" pitchFamily="34" charset="0"/>
              </a:rPr>
              <a:t>Complete online </a:t>
            </a:r>
            <a:r>
              <a:rPr lang="en-US" sz="2400" b="0" dirty="0" err="1" smtClean="0">
                <a:effectLst/>
                <a:latin typeface="Arial" panose="020B0604020202020204" pitchFamily="34" charset="0"/>
                <a:cs typeface="Arial" panose="020B0604020202020204" pitchFamily="34" charset="0"/>
              </a:rPr>
              <a:t>notetaker</a:t>
            </a:r>
            <a:r>
              <a:rPr lang="en-US" sz="2400" b="0" dirty="0" smtClean="0">
                <a:effectLst/>
                <a:latin typeface="Arial" panose="020B0604020202020204" pitchFamily="34" charset="0"/>
                <a:cs typeface="Arial" panose="020B0604020202020204" pitchFamily="34" charset="0"/>
              </a:rPr>
              <a:t> registration</a:t>
            </a:r>
          </a:p>
          <a:p>
            <a:r>
              <a:rPr lang="en-US" sz="2400" b="0" dirty="0" smtClean="0">
                <a:effectLst/>
                <a:latin typeface="Arial" panose="020B0604020202020204" pitchFamily="34" charset="0"/>
                <a:cs typeface="Arial" panose="020B0604020202020204" pitchFamily="34" charset="0"/>
              </a:rPr>
              <a:t>Complete </a:t>
            </a:r>
            <a:r>
              <a:rPr lang="en-US" sz="2400" b="0" dirty="0" err="1" smtClean="0">
                <a:effectLst/>
                <a:latin typeface="Arial" panose="020B0604020202020204" pitchFamily="34" charset="0"/>
                <a:cs typeface="Arial" panose="020B0604020202020204" pitchFamily="34" charset="0"/>
              </a:rPr>
              <a:t>notetaker</a:t>
            </a:r>
            <a:r>
              <a:rPr lang="en-US" sz="2400" b="0" dirty="0" smtClean="0">
                <a:effectLst/>
                <a:latin typeface="Arial" panose="020B0604020202020204" pitchFamily="34" charset="0"/>
                <a:cs typeface="Arial" panose="020B0604020202020204" pitchFamily="34" charset="0"/>
              </a:rPr>
              <a:t> training and quiz</a:t>
            </a:r>
          </a:p>
          <a:p>
            <a:r>
              <a:rPr lang="en-US" sz="2400" b="0" dirty="0" smtClean="0">
                <a:effectLst/>
                <a:latin typeface="Arial" panose="020B0604020202020204" pitchFamily="34" charset="0"/>
                <a:cs typeface="Arial" panose="020B0604020202020204" pitchFamily="34" charset="0"/>
              </a:rPr>
              <a:t>Submit completed Instructor Verification Form to the Office of Accessibility with 1-page sample of notes</a:t>
            </a:r>
          </a:p>
          <a:p>
            <a:r>
              <a:rPr lang="en-US" sz="2400" b="0" dirty="0" smtClean="0">
                <a:effectLst/>
                <a:latin typeface="Arial" panose="020B0604020202020204" pitchFamily="34" charset="0"/>
                <a:cs typeface="Arial" panose="020B0604020202020204" pitchFamily="34" charset="0"/>
              </a:rPr>
              <a:t>Coordinate delivery of notes with assigned student</a:t>
            </a:r>
          </a:p>
          <a:p>
            <a:r>
              <a:rPr lang="en-US" sz="2400" b="0" dirty="0" smtClean="0">
                <a:effectLst/>
                <a:latin typeface="Arial" panose="020B0604020202020204" pitchFamily="34" charset="0"/>
                <a:cs typeface="Arial" panose="020B0604020202020204" pitchFamily="34" charset="0"/>
              </a:rPr>
              <a:t>Provide notes within 1-2 days of each class session</a:t>
            </a:r>
            <a:endParaRPr lang="en-US" sz="2400" b="0" dirty="0">
              <a:effectLst/>
              <a:latin typeface="Arial" panose="020B0604020202020204" pitchFamily="34" charset="0"/>
              <a:cs typeface="Arial" panose="020B0604020202020204" pitchFamily="34" charset="0"/>
            </a:endParaRPr>
          </a:p>
          <a:p>
            <a:r>
              <a:rPr lang="en-US" sz="2400" b="0" dirty="0" smtClean="0">
                <a:effectLst/>
                <a:latin typeface="Arial" panose="020B0604020202020204" pitchFamily="34" charset="0"/>
                <a:cs typeface="Arial" panose="020B0604020202020204" pitchFamily="34" charset="0"/>
              </a:rPr>
              <a:t>Notify Notetaking Coordinator of any questions/ concerns</a:t>
            </a:r>
          </a:p>
        </p:txBody>
      </p:sp>
    </p:spTree>
    <p:extLst>
      <p:ext uri="{BB962C8B-B14F-4D97-AF65-F5344CB8AC3E}">
        <p14:creationId xmlns:p14="http://schemas.microsoft.com/office/powerpoint/2010/main" val="3318389559"/>
      </p:ext>
    </p:extLst>
  </p:cSld>
  <p:clrMapOvr>
    <a:masterClrMapping/>
  </p:clrMapOvr>
  <p:transition advTm="0">
    <p:diamon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 y="533400"/>
            <a:ext cx="8637588" cy="457200"/>
          </a:xfrm>
        </p:spPr>
        <p:txBody>
          <a:bodyPr>
            <a:normAutofit/>
          </a:bodyPr>
          <a:lstStyle/>
          <a:p>
            <a:r>
              <a:rPr lang="en-US" dirty="0" smtClean="0">
                <a:effectLst/>
              </a:rPr>
              <a:t>Office of Accessibility Roles and Responsibilities</a:t>
            </a:r>
            <a:endParaRPr lang="en-US" dirty="0">
              <a:effectLst/>
            </a:endParaRPr>
          </a:p>
        </p:txBody>
      </p:sp>
      <p:sp>
        <p:nvSpPr>
          <p:cNvPr id="3" name="Content Placeholder 2"/>
          <p:cNvSpPr>
            <a:spLocks noGrp="1"/>
          </p:cNvSpPr>
          <p:nvPr>
            <p:ph idx="1"/>
          </p:nvPr>
        </p:nvSpPr>
        <p:spPr>
          <a:xfrm>
            <a:off x="328613" y="1295400"/>
            <a:ext cx="8208962" cy="4459287"/>
          </a:xfrm>
        </p:spPr>
        <p:txBody>
          <a:bodyPr/>
          <a:lstStyle/>
          <a:p>
            <a:endParaRPr lang="en-US" sz="2400" b="0" dirty="0" smtClean="0">
              <a:effectLst/>
              <a:latin typeface="Arial" panose="020B0604020202020204" pitchFamily="34" charset="0"/>
              <a:cs typeface="Arial" panose="020B0604020202020204" pitchFamily="34" charset="0"/>
            </a:endParaRPr>
          </a:p>
          <a:p>
            <a:r>
              <a:rPr lang="en-US" sz="2400" b="0" dirty="0" smtClean="0">
                <a:effectLst/>
                <a:latin typeface="Arial" panose="020B0604020202020204" pitchFamily="34" charset="0"/>
                <a:cs typeface="Arial" panose="020B0604020202020204" pitchFamily="34" charset="0"/>
              </a:rPr>
              <a:t>Identify </a:t>
            </a:r>
            <a:r>
              <a:rPr lang="en-US" sz="2400" b="0" dirty="0">
                <a:effectLst/>
                <a:latin typeface="Arial" panose="020B0604020202020204" pitchFamily="34" charset="0"/>
                <a:cs typeface="Arial" panose="020B0604020202020204" pitchFamily="34" charset="0"/>
              </a:rPr>
              <a:t>students who are eligible to receive the </a:t>
            </a:r>
            <a:r>
              <a:rPr lang="en-US" sz="2400" b="0" dirty="0" err="1">
                <a:effectLst/>
                <a:latin typeface="Arial" panose="020B0604020202020204" pitchFamily="34" charset="0"/>
                <a:cs typeface="Arial" panose="020B0604020202020204" pitchFamily="34" charset="0"/>
              </a:rPr>
              <a:t>notetaking</a:t>
            </a:r>
            <a:r>
              <a:rPr lang="en-US" sz="2400" b="0" dirty="0">
                <a:effectLst/>
                <a:latin typeface="Arial" panose="020B0604020202020204" pitchFamily="34" charset="0"/>
                <a:cs typeface="Arial" panose="020B0604020202020204" pitchFamily="34" charset="0"/>
              </a:rPr>
              <a:t> </a:t>
            </a:r>
            <a:r>
              <a:rPr lang="en-US" sz="2400" b="0" dirty="0" smtClean="0">
                <a:effectLst/>
                <a:latin typeface="Arial" panose="020B0604020202020204" pitchFamily="34" charset="0"/>
                <a:cs typeface="Arial" panose="020B0604020202020204" pitchFamily="34" charset="0"/>
              </a:rPr>
              <a:t>accommodation</a:t>
            </a:r>
          </a:p>
          <a:p>
            <a:endParaRPr lang="en-US" sz="2400" b="0" dirty="0">
              <a:effectLst/>
              <a:latin typeface="Arial" panose="020B0604020202020204" pitchFamily="34" charset="0"/>
              <a:cs typeface="Arial" panose="020B0604020202020204" pitchFamily="34" charset="0"/>
            </a:endParaRPr>
          </a:p>
          <a:p>
            <a:r>
              <a:rPr lang="en-US" sz="2400" b="0" dirty="0" smtClean="0">
                <a:effectLst/>
                <a:latin typeface="Arial" panose="020B0604020202020204" pitchFamily="34" charset="0"/>
                <a:cs typeface="Arial" panose="020B0604020202020204" pitchFamily="34" charset="0"/>
              </a:rPr>
              <a:t>Work with faculty to coordinate </a:t>
            </a:r>
            <a:r>
              <a:rPr lang="en-US" sz="2400" b="0" dirty="0">
                <a:effectLst/>
                <a:latin typeface="Arial" panose="020B0604020202020204" pitchFamily="34" charset="0"/>
                <a:cs typeface="Arial" panose="020B0604020202020204" pitchFamily="34" charset="0"/>
              </a:rPr>
              <a:t>recruitment and hiring of all </a:t>
            </a:r>
            <a:r>
              <a:rPr lang="en-US" sz="2400" b="0" dirty="0" err="1" smtClean="0">
                <a:effectLst/>
                <a:latin typeface="Arial" panose="020B0604020202020204" pitchFamily="34" charset="0"/>
                <a:cs typeface="Arial" panose="020B0604020202020204" pitchFamily="34" charset="0"/>
              </a:rPr>
              <a:t>notetakers</a:t>
            </a:r>
            <a:endParaRPr lang="en-US" sz="2400" b="0" dirty="0" smtClean="0">
              <a:effectLst/>
              <a:latin typeface="Arial" panose="020B0604020202020204" pitchFamily="34" charset="0"/>
              <a:cs typeface="Arial" panose="020B0604020202020204" pitchFamily="34" charset="0"/>
            </a:endParaRPr>
          </a:p>
          <a:p>
            <a:endParaRPr lang="en-US" sz="2400" b="0" dirty="0" smtClean="0">
              <a:effectLst/>
              <a:latin typeface="Arial" panose="020B0604020202020204" pitchFamily="34" charset="0"/>
              <a:cs typeface="Arial" panose="020B0604020202020204" pitchFamily="34" charset="0"/>
            </a:endParaRPr>
          </a:p>
          <a:p>
            <a:r>
              <a:rPr lang="en-US" sz="2400" b="0" dirty="0" smtClean="0">
                <a:effectLst/>
                <a:latin typeface="Arial" panose="020B0604020202020204" pitchFamily="34" charset="0"/>
                <a:cs typeface="Arial" panose="020B0604020202020204" pitchFamily="34" charset="0"/>
              </a:rPr>
              <a:t>Resolve </a:t>
            </a:r>
            <a:r>
              <a:rPr lang="en-US" sz="2400" b="0" dirty="0">
                <a:effectLst/>
                <a:latin typeface="Arial" panose="020B0604020202020204" pitchFamily="34" charset="0"/>
                <a:cs typeface="Arial" panose="020B0604020202020204" pitchFamily="34" charset="0"/>
              </a:rPr>
              <a:t>student issues regarding notetaking</a:t>
            </a:r>
          </a:p>
        </p:txBody>
      </p:sp>
    </p:spTree>
    <p:extLst>
      <p:ext uri="{BB962C8B-B14F-4D97-AF65-F5344CB8AC3E}">
        <p14:creationId xmlns:p14="http://schemas.microsoft.com/office/powerpoint/2010/main" val="795843268"/>
      </p:ext>
    </p:extLst>
  </p:cSld>
  <p:clrMapOvr>
    <a:masterClrMapping/>
  </p:clrMapOvr>
  <p:transition advTm="0">
    <p:diamon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 y="609600"/>
            <a:ext cx="8637588" cy="457200"/>
          </a:xfrm>
        </p:spPr>
        <p:txBody>
          <a:bodyPr>
            <a:noAutofit/>
          </a:bodyPr>
          <a:lstStyle/>
          <a:p>
            <a:r>
              <a:rPr lang="en-US" sz="3600" dirty="0" smtClean="0">
                <a:effectLst/>
              </a:rPr>
              <a:t>Objectives</a:t>
            </a:r>
            <a:endParaRPr lang="en-US" sz="3600" dirty="0">
              <a:effectLst/>
            </a:endParaRPr>
          </a:p>
        </p:txBody>
      </p:sp>
      <p:sp>
        <p:nvSpPr>
          <p:cNvPr id="3" name="Content Placeholder 2"/>
          <p:cNvSpPr>
            <a:spLocks noGrp="1"/>
          </p:cNvSpPr>
          <p:nvPr>
            <p:ph idx="1"/>
          </p:nvPr>
        </p:nvSpPr>
        <p:spPr>
          <a:xfrm>
            <a:off x="328613" y="1295400"/>
            <a:ext cx="8208962" cy="4114800"/>
          </a:xfrm>
        </p:spPr>
        <p:txBody>
          <a:bodyPr/>
          <a:lstStyle/>
          <a:p>
            <a:pPr marL="0" indent="0">
              <a:buNone/>
            </a:pPr>
            <a:r>
              <a:rPr lang="en-US" sz="2600" dirty="0">
                <a:effectLst/>
                <a:latin typeface="Arial" panose="020B0604020202020204" pitchFamily="34" charset="0"/>
                <a:cs typeface="Arial" panose="020B0604020202020204" pitchFamily="34" charset="0"/>
              </a:rPr>
              <a:t>Participants will: </a:t>
            </a:r>
            <a:endParaRPr lang="en-US" sz="2600" dirty="0" smtClean="0">
              <a:effectLst/>
              <a:latin typeface="Arial" panose="020B0604020202020204" pitchFamily="34" charset="0"/>
              <a:cs typeface="Arial" panose="020B0604020202020204" pitchFamily="34" charset="0"/>
            </a:endParaRPr>
          </a:p>
          <a:p>
            <a:pPr marL="0" indent="0">
              <a:buNone/>
            </a:pPr>
            <a:r>
              <a:rPr lang="en-US" sz="2600" dirty="0">
                <a:effectLst/>
                <a:latin typeface="Arial" panose="020B0604020202020204" pitchFamily="34" charset="0"/>
                <a:cs typeface="Arial" panose="020B0604020202020204" pitchFamily="34" charset="0"/>
              </a:rPr>
              <a:t> </a:t>
            </a:r>
            <a:endParaRPr lang="en-US" sz="2600" dirty="0" smtClean="0">
              <a:effectLst/>
              <a:latin typeface="Arial" panose="020B0604020202020204" pitchFamily="34" charset="0"/>
              <a:cs typeface="Arial" panose="020B0604020202020204" pitchFamily="34" charset="0"/>
            </a:endParaRPr>
          </a:p>
          <a:p>
            <a:pPr marL="0" indent="0">
              <a:buNone/>
            </a:pPr>
            <a:endParaRPr lang="en-US" sz="2600" b="0" dirty="0">
              <a:effectLst/>
              <a:latin typeface="Arial" panose="020B0604020202020204" pitchFamily="34" charset="0"/>
              <a:cs typeface="Arial" panose="020B0604020202020204" pitchFamily="34" charset="0"/>
            </a:endParaRPr>
          </a:p>
          <a:p>
            <a:pPr marL="457200" indent="-457200">
              <a:buFont typeface="+mj-lt"/>
              <a:buAutoNum type="arabicPeriod"/>
            </a:pPr>
            <a:r>
              <a:rPr lang="en-US" sz="2600" b="0" dirty="0" smtClean="0">
                <a:effectLst/>
                <a:latin typeface="Arial" panose="020B0604020202020204" pitchFamily="34" charset="0"/>
                <a:cs typeface="Arial" panose="020B0604020202020204" pitchFamily="34" charset="0"/>
              </a:rPr>
              <a:t>Gain understanding of notetaking </a:t>
            </a:r>
            <a:r>
              <a:rPr lang="en-US" sz="2600" b="0" dirty="0" smtClean="0">
                <a:effectLst/>
                <a:latin typeface="Arial" panose="020B0604020202020204" pitchFamily="34" charset="0"/>
                <a:cs typeface="Arial" panose="020B0604020202020204" pitchFamily="34" charset="0"/>
              </a:rPr>
              <a:t>accommodations</a:t>
            </a:r>
          </a:p>
          <a:p>
            <a:pPr marL="457200" indent="-457200">
              <a:buFont typeface="+mj-lt"/>
              <a:buAutoNum type="arabicPeriod"/>
            </a:pPr>
            <a:r>
              <a:rPr lang="en-US" sz="2600" b="0" dirty="0" smtClean="0">
                <a:effectLst/>
                <a:latin typeface="Arial" panose="020B0604020202020204" pitchFamily="34" charset="0"/>
                <a:cs typeface="Arial" panose="020B0604020202020204" pitchFamily="34" charset="0"/>
              </a:rPr>
              <a:t>Gain understanding of </a:t>
            </a:r>
            <a:r>
              <a:rPr lang="en-US" sz="2600" b="0" dirty="0" smtClean="0">
                <a:effectLst/>
                <a:latin typeface="Arial" panose="020B0604020202020204" pitchFamily="34" charset="0"/>
                <a:cs typeface="Arial" panose="020B0604020202020204" pitchFamily="34" charset="0"/>
              </a:rPr>
              <a:t>faculty’s </a:t>
            </a:r>
            <a:r>
              <a:rPr lang="en-US" sz="2600" b="0" dirty="0" smtClean="0">
                <a:effectLst/>
                <a:latin typeface="Arial" panose="020B0604020202020204" pitchFamily="34" charset="0"/>
                <a:cs typeface="Arial" panose="020B0604020202020204" pitchFamily="34" charset="0"/>
              </a:rPr>
              <a:t>role in </a:t>
            </a:r>
            <a:r>
              <a:rPr lang="en-US" sz="2600" b="0" dirty="0" smtClean="0">
                <a:effectLst/>
                <a:latin typeface="Arial" panose="020B0604020202020204" pitchFamily="34" charset="0"/>
                <a:cs typeface="Arial" panose="020B0604020202020204" pitchFamily="34" charset="0"/>
              </a:rPr>
              <a:t>providing notetaking accommodations</a:t>
            </a:r>
            <a:endParaRPr lang="en-US" sz="2600" b="0" dirty="0">
              <a:effectLst/>
              <a:latin typeface="Arial" panose="020B0604020202020204" pitchFamily="34" charset="0"/>
              <a:cs typeface="Arial" panose="020B0604020202020204" pitchFamily="34" charset="0"/>
            </a:endParaRPr>
          </a:p>
          <a:p>
            <a:pPr marL="0" indent="0">
              <a:buNone/>
            </a:pPr>
            <a:endParaRPr lang="en-US" sz="2600" b="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0853001"/>
      </p:ext>
    </p:extLst>
  </p:cSld>
  <p:clrMapOvr>
    <a:masterClrMapping/>
  </p:clrMapOvr>
  <p:transition advTm="0">
    <p:diamon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37588" cy="457200"/>
          </a:xfrm>
        </p:spPr>
        <p:txBody>
          <a:bodyPr>
            <a:noAutofit/>
          </a:bodyPr>
          <a:lstStyle/>
          <a:p>
            <a:r>
              <a:rPr lang="en-US" sz="2800" dirty="0" smtClean="0">
                <a:effectLst/>
              </a:rPr>
              <a:t>Faculty and Staff Roles/Responsibilities</a:t>
            </a:r>
            <a:endParaRPr lang="en-US" sz="2800" dirty="0">
              <a:effectLst/>
            </a:endParaRPr>
          </a:p>
        </p:txBody>
      </p:sp>
      <p:sp>
        <p:nvSpPr>
          <p:cNvPr id="3" name="Content Placeholder 2"/>
          <p:cNvSpPr>
            <a:spLocks noGrp="1"/>
          </p:cNvSpPr>
          <p:nvPr>
            <p:ph idx="1"/>
          </p:nvPr>
        </p:nvSpPr>
        <p:spPr>
          <a:xfrm>
            <a:off x="228600" y="1143000"/>
            <a:ext cx="8208962" cy="4459287"/>
          </a:xfrm>
        </p:spPr>
        <p:txBody>
          <a:bodyPr/>
          <a:lstStyle/>
          <a:p>
            <a:endParaRPr lang="en-US" sz="2400" dirty="0" smtClean="0">
              <a:effectLst/>
              <a:latin typeface="Arial" panose="020B0604020202020204" pitchFamily="34" charset="0"/>
              <a:cs typeface="Arial" panose="020B0604020202020204" pitchFamily="34" charset="0"/>
            </a:endParaRPr>
          </a:p>
          <a:p>
            <a:r>
              <a:rPr lang="en-US" sz="2400" b="0" dirty="0" smtClean="0">
                <a:effectLst/>
                <a:latin typeface="Arial" panose="020B0604020202020204" pitchFamily="34" charset="0"/>
                <a:cs typeface="Arial" panose="020B0604020202020204" pitchFamily="34" charset="0"/>
              </a:rPr>
              <a:t>Discuss </a:t>
            </a:r>
            <a:r>
              <a:rPr lang="en-US" sz="2400" b="0" dirty="0">
                <a:effectLst/>
                <a:latin typeface="Arial" panose="020B0604020202020204" pitchFamily="34" charset="0"/>
                <a:cs typeface="Arial" panose="020B0604020202020204" pitchFamily="34" charset="0"/>
              </a:rPr>
              <a:t>notetaking options with students requesting the accommodation </a:t>
            </a:r>
          </a:p>
          <a:p>
            <a:r>
              <a:rPr lang="en-US" sz="2400" b="0" dirty="0" smtClean="0">
                <a:effectLst/>
                <a:latin typeface="Arial" panose="020B0604020202020204" pitchFamily="34" charset="0"/>
                <a:cs typeface="Arial" panose="020B0604020202020204" pitchFamily="34" charset="0"/>
              </a:rPr>
              <a:t>Help </a:t>
            </a:r>
            <a:r>
              <a:rPr lang="en-US" sz="2400" b="0" dirty="0">
                <a:effectLst/>
                <a:latin typeface="Arial" panose="020B0604020202020204" pitchFamily="34" charset="0"/>
                <a:cs typeface="Arial" panose="020B0604020202020204" pitchFamily="34" charset="0"/>
              </a:rPr>
              <a:t>to identify </a:t>
            </a:r>
            <a:r>
              <a:rPr lang="en-US" sz="2400" b="0" dirty="0" err="1">
                <a:effectLst/>
                <a:latin typeface="Arial" panose="020B0604020202020204" pitchFamily="34" charset="0"/>
                <a:cs typeface="Arial" panose="020B0604020202020204" pitchFamily="34" charset="0"/>
              </a:rPr>
              <a:t>notetakers</a:t>
            </a:r>
            <a:r>
              <a:rPr lang="en-US" sz="2400" b="0" dirty="0">
                <a:effectLst/>
                <a:latin typeface="Arial" panose="020B0604020202020204" pitchFamily="34" charset="0"/>
                <a:cs typeface="Arial" panose="020B0604020202020204" pitchFamily="34" charset="0"/>
              </a:rPr>
              <a:t> </a:t>
            </a:r>
            <a:r>
              <a:rPr lang="en-US" sz="2400" b="0" dirty="0" smtClean="0">
                <a:effectLst/>
                <a:latin typeface="Arial" panose="020B0604020202020204" pitchFamily="34" charset="0"/>
                <a:cs typeface="Arial" panose="020B0604020202020204" pitchFamily="34" charset="0"/>
              </a:rPr>
              <a:t>in the class as </a:t>
            </a:r>
            <a:r>
              <a:rPr lang="en-US" sz="2400" b="0" dirty="0">
                <a:effectLst/>
                <a:latin typeface="Arial" panose="020B0604020202020204" pitchFamily="34" charset="0"/>
                <a:cs typeface="Arial" panose="020B0604020202020204" pitchFamily="34" charset="0"/>
              </a:rPr>
              <a:t>needed</a:t>
            </a:r>
          </a:p>
          <a:p>
            <a:r>
              <a:rPr lang="en-US" sz="2400" b="0" dirty="0" smtClean="0">
                <a:effectLst/>
                <a:latin typeface="Arial" panose="020B0604020202020204" pitchFamily="34" charset="0"/>
                <a:cs typeface="Arial" panose="020B0604020202020204" pitchFamily="34" charset="0"/>
              </a:rPr>
              <a:t>Review </a:t>
            </a:r>
            <a:r>
              <a:rPr lang="en-US" sz="2400" b="0" dirty="0">
                <a:effectLst/>
                <a:latin typeface="Arial" panose="020B0604020202020204" pitchFamily="34" charset="0"/>
                <a:cs typeface="Arial" panose="020B0604020202020204" pitchFamily="34" charset="0"/>
              </a:rPr>
              <a:t>notes and sign the Instructor Verification Form for assigned notetakers at the beginning of the semester</a:t>
            </a:r>
          </a:p>
          <a:p>
            <a:r>
              <a:rPr lang="en-US" sz="2400" b="0" dirty="0" smtClean="0">
                <a:effectLst/>
                <a:latin typeface="Arial" panose="020B0604020202020204" pitchFamily="34" charset="0"/>
                <a:cs typeface="Arial" panose="020B0604020202020204" pitchFamily="34" charset="0"/>
              </a:rPr>
              <a:t>Refer </a:t>
            </a:r>
            <a:r>
              <a:rPr lang="en-US" sz="2400" b="0" dirty="0">
                <a:effectLst/>
                <a:latin typeface="Arial" panose="020B0604020202020204" pitchFamily="34" charset="0"/>
                <a:cs typeface="Arial" panose="020B0604020202020204" pitchFamily="34" charset="0"/>
              </a:rPr>
              <a:t>any student or </a:t>
            </a:r>
            <a:r>
              <a:rPr lang="en-US" sz="2400" b="0" dirty="0" err="1" smtClean="0">
                <a:effectLst/>
                <a:latin typeface="Arial" panose="020B0604020202020204" pitchFamily="34" charset="0"/>
                <a:cs typeface="Arial" panose="020B0604020202020204" pitchFamily="34" charset="0"/>
              </a:rPr>
              <a:t>notetaker</a:t>
            </a:r>
            <a:r>
              <a:rPr lang="en-US" sz="2400" b="0" dirty="0" smtClean="0">
                <a:effectLst/>
                <a:latin typeface="Arial" panose="020B0604020202020204" pitchFamily="34" charset="0"/>
                <a:cs typeface="Arial" panose="020B0604020202020204" pitchFamily="34" charset="0"/>
              </a:rPr>
              <a:t>-related issue </a:t>
            </a:r>
            <a:r>
              <a:rPr lang="en-US" sz="2400" b="0" dirty="0">
                <a:effectLst/>
                <a:latin typeface="Arial" panose="020B0604020202020204" pitchFamily="34" charset="0"/>
                <a:cs typeface="Arial" panose="020B0604020202020204" pitchFamily="34" charset="0"/>
              </a:rPr>
              <a:t>to the </a:t>
            </a:r>
            <a:r>
              <a:rPr lang="en-US" sz="2400" b="0" dirty="0" err="1">
                <a:effectLst/>
                <a:latin typeface="Arial" panose="020B0604020202020204" pitchFamily="34" charset="0"/>
                <a:cs typeface="Arial" panose="020B0604020202020204" pitchFamily="34" charset="0"/>
              </a:rPr>
              <a:t>Notetaker</a:t>
            </a:r>
            <a:r>
              <a:rPr lang="en-US" sz="2400" b="0" dirty="0">
                <a:effectLst/>
                <a:latin typeface="Arial" panose="020B0604020202020204" pitchFamily="34" charset="0"/>
                <a:cs typeface="Arial" panose="020B0604020202020204" pitchFamily="34" charset="0"/>
              </a:rPr>
              <a:t> </a:t>
            </a:r>
            <a:r>
              <a:rPr lang="en-US" sz="2400" b="0" dirty="0" smtClean="0">
                <a:effectLst/>
                <a:latin typeface="Arial" panose="020B0604020202020204" pitchFamily="34" charset="0"/>
                <a:cs typeface="Arial" panose="020B0604020202020204" pitchFamily="34" charset="0"/>
              </a:rPr>
              <a:t>Coordinator at the Office of Accessibility</a:t>
            </a:r>
            <a:endParaRPr lang="en-US" sz="2400" b="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7378195"/>
      </p:ext>
    </p:extLst>
  </p:cSld>
  <p:clrMapOvr>
    <a:masterClrMapping/>
  </p:clrMapOvr>
  <p:transition advTm="0">
    <p:diamon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8358187" cy="3087688"/>
          </a:xfrm>
        </p:spPr>
        <p:txBody>
          <a:bodyPr/>
          <a:lstStyle/>
          <a:p>
            <a:pPr marL="0" indent="0" algn="ctr">
              <a:buNone/>
            </a:pPr>
            <a:r>
              <a:rPr lang="en-US" sz="2400" dirty="0">
                <a:effectLst/>
                <a:latin typeface="Arial" charset="0"/>
                <a:cs typeface="Arial" charset="0"/>
              </a:rPr>
              <a:t>The Office of Accessibility</a:t>
            </a:r>
            <a:br>
              <a:rPr lang="en-US" sz="2400" dirty="0">
                <a:effectLst/>
                <a:latin typeface="Arial" charset="0"/>
                <a:cs typeface="Arial" charset="0"/>
              </a:rPr>
            </a:br>
            <a:r>
              <a:rPr lang="en-US" sz="2400" dirty="0">
                <a:effectLst/>
                <a:latin typeface="Arial" charset="0"/>
                <a:cs typeface="Arial" charset="0"/>
              </a:rPr>
              <a:t>values collaboration between you, your students</a:t>
            </a:r>
            <a:br>
              <a:rPr lang="en-US" sz="2400" dirty="0">
                <a:effectLst/>
                <a:latin typeface="Arial" charset="0"/>
                <a:cs typeface="Arial" charset="0"/>
              </a:rPr>
            </a:br>
            <a:r>
              <a:rPr lang="en-US" sz="2400" dirty="0">
                <a:effectLst/>
                <a:latin typeface="Arial" charset="0"/>
                <a:cs typeface="Arial" charset="0"/>
              </a:rPr>
              <a:t>and our office. Thank you for your time and participation</a:t>
            </a:r>
            <a:r>
              <a:rPr lang="en-US" sz="2400" dirty="0" smtClean="0">
                <a:effectLst/>
                <a:latin typeface="Arial" charset="0"/>
                <a:cs typeface="Arial" charset="0"/>
              </a:rPr>
              <a:t>.</a:t>
            </a:r>
            <a:r>
              <a:rPr lang="en-US" sz="2400" i="1" dirty="0">
                <a:effectLst/>
                <a:latin typeface="Arial" charset="0"/>
                <a:cs typeface="Arial" charset="0"/>
              </a:rPr>
              <a:t/>
            </a:r>
            <a:br>
              <a:rPr lang="en-US" sz="2400" i="1" dirty="0">
                <a:effectLst/>
                <a:latin typeface="Arial" charset="0"/>
                <a:cs typeface="Arial" charset="0"/>
              </a:rPr>
            </a:br>
            <a:r>
              <a:rPr lang="en-US" sz="2400" dirty="0">
                <a:effectLst/>
                <a:latin typeface="Arial" charset="0"/>
                <a:cs typeface="Arial" charset="0"/>
              </a:rPr>
              <a:t/>
            </a:r>
            <a:br>
              <a:rPr lang="en-US" sz="2400" dirty="0">
                <a:effectLst/>
                <a:latin typeface="Arial" charset="0"/>
                <a:cs typeface="Arial" charset="0"/>
              </a:rPr>
            </a:br>
            <a:r>
              <a:rPr lang="en-US" sz="2400" dirty="0">
                <a:effectLst/>
                <a:latin typeface="Arial" charset="0"/>
                <a:cs typeface="Arial" charset="0"/>
              </a:rPr>
              <a:t/>
            </a:r>
            <a:br>
              <a:rPr lang="en-US" sz="2400" dirty="0">
                <a:effectLst/>
                <a:latin typeface="Arial" charset="0"/>
                <a:cs typeface="Arial" charset="0"/>
              </a:rPr>
            </a:br>
            <a:r>
              <a:rPr lang="en-US" sz="2400" dirty="0">
                <a:effectLst/>
                <a:latin typeface="Arial" charset="0"/>
                <a:cs typeface="Arial" charset="0"/>
              </a:rPr>
              <a:t>Office of Accessibility</a:t>
            </a:r>
            <a:br>
              <a:rPr lang="en-US" sz="2400" dirty="0">
                <a:effectLst/>
                <a:latin typeface="Arial" charset="0"/>
                <a:cs typeface="Arial" charset="0"/>
              </a:rPr>
            </a:br>
            <a:r>
              <a:rPr lang="en-US" sz="2400" dirty="0">
                <a:effectLst/>
                <a:latin typeface="Arial" charset="0"/>
                <a:cs typeface="Arial" charset="0"/>
              </a:rPr>
              <a:t>Simmons Hall 105</a:t>
            </a:r>
            <a:br>
              <a:rPr lang="en-US" sz="2400" dirty="0">
                <a:effectLst/>
                <a:latin typeface="Arial" charset="0"/>
                <a:cs typeface="Arial" charset="0"/>
              </a:rPr>
            </a:br>
            <a:r>
              <a:rPr lang="en-US" sz="2400" dirty="0">
                <a:effectLst/>
                <a:latin typeface="Arial" charset="0"/>
                <a:cs typeface="Arial" charset="0"/>
              </a:rPr>
              <a:t>330-972-7928</a:t>
            </a:r>
            <a:br>
              <a:rPr lang="en-US" sz="2400" dirty="0">
                <a:effectLst/>
                <a:latin typeface="Arial" charset="0"/>
                <a:cs typeface="Arial" charset="0"/>
              </a:rPr>
            </a:br>
            <a:r>
              <a:rPr lang="en-US" sz="2400" dirty="0">
                <a:effectLst/>
                <a:latin typeface="Arial" charset="0"/>
                <a:cs typeface="Arial" charset="0"/>
              </a:rPr>
              <a:t>www.uakron.edu/access</a:t>
            </a:r>
            <a:br>
              <a:rPr lang="en-US" sz="2400" dirty="0">
                <a:effectLst/>
                <a:latin typeface="Arial" charset="0"/>
                <a:cs typeface="Arial" charset="0"/>
              </a:rPr>
            </a:br>
            <a:r>
              <a:rPr lang="en-US" sz="2400" dirty="0">
                <a:effectLst/>
                <a:latin typeface="Arial" charset="0"/>
                <a:cs typeface="Arial" charset="0"/>
              </a:rPr>
              <a:t/>
            </a:r>
            <a:br>
              <a:rPr lang="en-US" sz="2400" dirty="0">
                <a:effectLst/>
                <a:latin typeface="Arial" charset="0"/>
                <a:cs typeface="Arial" charset="0"/>
              </a:rPr>
            </a:br>
            <a:r>
              <a:rPr lang="en-US" sz="2400" dirty="0">
                <a:effectLst/>
                <a:latin typeface="Arial" charset="0"/>
                <a:cs typeface="Arial" charset="0"/>
              </a:rPr>
              <a:t/>
            </a:r>
            <a:br>
              <a:rPr lang="en-US" sz="2400" dirty="0">
                <a:effectLst/>
                <a:latin typeface="Arial" charset="0"/>
                <a:cs typeface="Arial" charset="0"/>
              </a:rPr>
            </a:br>
            <a:r>
              <a:rPr lang="en-US" sz="2400" dirty="0">
                <a:effectLst/>
                <a:latin typeface="Arial" charset="0"/>
                <a:cs typeface="Arial" charset="0"/>
              </a:rPr>
              <a:t>If you would like an electronic copy of this presentation, please feel free to contact the office at </a:t>
            </a:r>
            <a:r>
              <a:rPr lang="en-US" sz="2400" dirty="0">
                <a:solidFill>
                  <a:srgbClr val="002060"/>
                </a:solidFill>
                <a:effectLst/>
                <a:latin typeface="Arial" charset="0"/>
                <a:cs typeface="Arial" charset="0"/>
                <a:hlinkClick r:id="rId3"/>
              </a:rPr>
              <a:t>access@uakron.edu</a:t>
            </a:r>
            <a:r>
              <a:rPr lang="en-US" sz="2400" dirty="0">
                <a:solidFill>
                  <a:srgbClr val="002060"/>
                </a:solidFill>
                <a:effectLst/>
                <a:latin typeface="Arial" charset="0"/>
                <a:cs typeface="Arial" charset="0"/>
              </a:rPr>
              <a:t>.</a:t>
            </a:r>
            <a:r>
              <a:rPr lang="en-US" sz="2400" dirty="0">
                <a:effectLst/>
                <a:latin typeface="Arial" charset="0"/>
                <a:cs typeface="Arial" charset="0"/>
              </a:rPr>
              <a:t> </a:t>
            </a:r>
            <a:endParaRPr lang="en-US" sz="2400" dirty="0" smtClean="0">
              <a:effectLst/>
              <a:latin typeface="Arial" panose="020B0604020202020204" pitchFamily="34" charset="0"/>
              <a:cs typeface="Arial" panose="020B0604020202020204" pitchFamily="34" charset="0"/>
            </a:endParaRPr>
          </a:p>
          <a:p>
            <a:pPr marL="0" indent="0" algn="ctr">
              <a:buNone/>
            </a:pPr>
            <a:endParaRPr lang="en-US" sz="24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8464585"/>
      </p:ext>
    </p:extLst>
  </p:cSld>
  <p:clrMapOvr>
    <a:masterClrMapping/>
  </p:clrMapOvr>
  <p:transition advTm="0">
    <p:diamon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5669" name="Rectangle 5"/>
          <p:cNvSpPr>
            <a:spLocks noChangeArrowheads="1"/>
          </p:cNvSpPr>
          <p:nvPr/>
        </p:nvSpPr>
        <p:spPr bwMode="auto">
          <a:xfrm>
            <a:off x="1066800" y="1818167"/>
            <a:ext cx="8077200" cy="1981200"/>
          </a:xfrm>
          <a:prstGeom prst="rect">
            <a:avLst/>
          </a:prstGeom>
          <a:noFill/>
          <a:ln w="9525">
            <a:noFill/>
            <a:miter lim="800000"/>
            <a:headEnd/>
            <a:tailEnd/>
          </a:ln>
          <a:effectLst/>
        </p:spPr>
        <p:txBody>
          <a:bodyPr anchor="b"/>
          <a:lstStyle/>
          <a:p>
            <a:pPr algn="ctr" fontAlgn="base">
              <a:spcBef>
                <a:spcPct val="0"/>
              </a:spcBef>
              <a:spcAft>
                <a:spcPct val="0"/>
              </a:spcAft>
              <a:defRPr/>
            </a:pPr>
            <a:endParaRPr lang="en-US" sz="4800" b="1" dirty="0">
              <a:solidFill>
                <a:srgbClr val="FFFFCC"/>
              </a:solidFill>
              <a:effectLst>
                <a:outerShdw blurRad="38100" dist="38100" dir="2700000" algn="tl">
                  <a:srgbClr val="000000">
                    <a:alpha val="43137"/>
                  </a:srgbClr>
                </a:outerShdw>
              </a:effectLst>
            </a:endParaRPr>
          </a:p>
          <a:p>
            <a:pPr algn="ctr" fontAlgn="base">
              <a:spcBef>
                <a:spcPct val="0"/>
              </a:spcBef>
              <a:spcAft>
                <a:spcPct val="0"/>
              </a:spcAft>
              <a:defRPr/>
            </a:pPr>
            <a:endParaRPr lang="en-US" sz="4800" b="1" dirty="0">
              <a:solidFill>
                <a:srgbClr val="FFFFCC"/>
              </a:solidFill>
              <a:effectLst>
                <a:outerShdw blurRad="38100" dist="38100" dir="2700000" algn="tl">
                  <a:srgbClr val="000000">
                    <a:alpha val="43137"/>
                  </a:srgbClr>
                </a:outerShdw>
              </a:effectLst>
            </a:endParaRPr>
          </a:p>
          <a:p>
            <a:pPr algn="ctr" fontAlgn="base">
              <a:spcBef>
                <a:spcPct val="0"/>
              </a:spcBef>
              <a:spcAft>
                <a:spcPct val="0"/>
              </a:spcAft>
              <a:defRPr/>
            </a:pPr>
            <a:endParaRPr lang="en-US" sz="4800" b="1" dirty="0">
              <a:solidFill>
                <a:srgbClr val="FFFFCC"/>
              </a:solidFill>
              <a:effectLst>
                <a:outerShdw blurRad="38100" dist="38100" dir="2700000" algn="tl">
                  <a:srgbClr val="000000">
                    <a:alpha val="43137"/>
                  </a:srgbClr>
                </a:outerShdw>
              </a:effectLst>
            </a:endParaRPr>
          </a:p>
          <a:p>
            <a:pPr algn="ctr" fontAlgn="base">
              <a:spcBef>
                <a:spcPct val="0"/>
              </a:spcBef>
              <a:spcAft>
                <a:spcPct val="0"/>
              </a:spcAft>
              <a:defRPr/>
            </a:pPr>
            <a:endParaRPr lang="en-US" sz="4800" b="1" dirty="0">
              <a:solidFill>
                <a:srgbClr val="FFFFCC"/>
              </a:solidFill>
              <a:effectLst>
                <a:outerShdw blurRad="38100" dist="38100" dir="2700000" algn="tl">
                  <a:srgbClr val="000000">
                    <a:alpha val="43137"/>
                  </a:srgbClr>
                </a:outerShdw>
              </a:effectLst>
            </a:endParaRPr>
          </a:p>
          <a:p>
            <a:pPr algn="ctr" fontAlgn="base">
              <a:spcBef>
                <a:spcPct val="0"/>
              </a:spcBef>
              <a:spcAft>
                <a:spcPct val="0"/>
              </a:spcAft>
              <a:defRPr/>
            </a:pPr>
            <a:r>
              <a:rPr lang="en-US" sz="4800" b="1" dirty="0">
                <a:solidFill>
                  <a:srgbClr val="FFFFCC"/>
                </a:solidFill>
                <a:effectLst>
                  <a:outerShdw blurRad="38100" dist="38100" dir="2700000" algn="tl">
                    <a:srgbClr val="000000">
                      <a:alpha val="43137"/>
                    </a:srgbClr>
                  </a:outerShdw>
                </a:effectLst>
                <a:latin typeface="Arial" charset="0"/>
              </a:rPr>
              <a:t>		</a:t>
            </a:r>
            <a:r>
              <a:rPr lang="en-US" sz="4000" b="1" dirty="0" smtClean="0">
                <a:solidFill>
                  <a:srgbClr val="FFFFCC"/>
                </a:solidFill>
                <a:latin typeface="Arial" charset="0"/>
              </a:rPr>
              <a:t>Accommodations 101:</a:t>
            </a:r>
          </a:p>
          <a:p>
            <a:pPr algn="ctr" fontAlgn="base">
              <a:spcBef>
                <a:spcPct val="0"/>
              </a:spcBef>
              <a:spcAft>
                <a:spcPct val="0"/>
              </a:spcAft>
              <a:defRPr/>
            </a:pPr>
            <a:r>
              <a:rPr lang="en-US" sz="4000" b="1" dirty="0" err="1" smtClean="0">
                <a:solidFill>
                  <a:srgbClr val="FFFFCC"/>
                </a:solidFill>
                <a:latin typeface="Arial" charset="0"/>
              </a:rPr>
              <a:t>Notetaking</a:t>
            </a:r>
            <a:r>
              <a:rPr lang="en-US" sz="3200" dirty="0">
                <a:solidFill>
                  <a:srgbClr val="000066"/>
                </a:solidFill>
                <a:effectLst>
                  <a:outerShdw blurRad="38100" dist="38100" dir="2700000" algn="tl">
                    <a:srgbClr val="000000"/>
                  </a:outerShdw>
                </a:effectLst>
              </a:rPr>
              <a:t/>
            </a:r>
            <a:br>
              <a:rPr lang="en-US" sz="3200" dirty="0">
                <a:solidFill>
                  <a:srgbClr val="000066"/>
                </a:solidFill>
                <a:effectLst>
                  <a:outerShdw blurRad="38100" dist="38100" dir="2700000" algn="tl">
                    <a:srgbClr val="000000"/>
                  </a:outerShdw>
                </a:effectLst>
              </a:rPr>
            </a:br>
            <a:r>
              <a:rPr lang="en-US" sz="3200" dirty="0">
                <a:solidFill>
                  <a:srgbClr val="000066"/>
                </a:solidFill>
                <a:effectLst>
                  <a:outerShdw blurRad="38100" dist="38100" dir="2700000" algn="tl">
                    <a:srgbClr val="000000"/>
                  </a:outerShdw>
                </a:effectLst>
              </a:rPr>
              <a:t> </a:t>
            </a:r>
          </a:p>
        </p:txBody>
      </p:sp>
      <p:sp>
        <p:nvSpPr>
          <p:cNvPr id="4099" name="Rectangle 6"/>
          <p:cNvSpPr>
            <a:spLocks noChangeArrowheads="1"/>
          </p:cNvSpPr>
          <p:nvPr/>
        </p:nvSpPr>
        <p:spPr bwMode="auto">
          <a:xfrm>
            <a:off x="3962400" y="4038600"/>
            <a:ext cx="4978400" cy="2590800"/>
          </a:xfrm>
          <a:prstGeom prst="rect">
            <a:avLst/>
          </a:prstGeom>
          <a:noFill/>
          <a:ln w="9525">
            <a:noFill/>
            <a:miter lim="800000"/>
            <a:headEnd/>
            <a:tailEnd/>
          </a:ln>
        </p:spPr>
        <p:txBody>
          <a:bodyPr/>
          <a:lstStyle/>
          <a:p>
            <a:pPr algn="ctr" fontAlgn="base">
              <a:lnSpc>
                <a:spcPct val="80000"/>
              </a:lnSpc>
              <a:spcBef>
                <a:spcPct val="20000"/>
              </a:spcBef>
              <a:spcAft>
                <a:spcPct val="0"/>
              </a:spcAft>
              <a:buClr>
                <a:srgbClr val="CCFF33"/>
              </a:buClr>
              <a:buSzPct val="70000"/>
              <a:buFont typeface="Wingdings" pitchFamily="2" charset="2"/>
              <a:buNone/>
            </a:pPr>
            <a:endParaRPr lang="en-US" sz="2000" b="1" dirty="0">
              <a:solidFill>
                <a:srgbClr val="FFFFCC"/>
              </a:solidFill>
              <a:latin typeface="Arial" charset="0"/>
            </a:endParaRPr>
          </a:p>
          <a:p>
            <a:pPr algn="ctr" fontAlgn="base">
              <a:lnSpc>
                <a:spcPct val="80000"/>
              </a:lnSpc>
              <a:spcBef>
                <a:spcPct val="20000"/>
              </a:spcBef>
              <a:spcAft>
                <a:spcPct val="0"/>
              </a:spcAft>
              <a:buClr>
                <a:srgbClr val="CCFF33"/>
              </a:buClr>
              <a:buSzPct val="70000"/>
              <a:buFont typeface="Wingdings" pitchFamily="2" charset="2"/>
              <a:buNone/>
            </a:pPr>
            <a:r>
              <a:rPr lang="en-US" sz="2000" b="1" dirty="0">
                <a:solidFill>
                  <a:srgbClr val="FFFFCC"/>
                </a:solidFill>
                <a:latin typeface="Arial" charset="0"/>
              </a:rPr>
              <a:t>Office of Accessibility </a:t>
            </a:r>
          </a:p>
          <a:p>
            <a:pPr algn="ctr" fontAlgn="base">
              <a:lnSpc>
                <a:spcPct val="80000"/>
              </a:lnSpc>
              <a:spcBef>
                <a:spcPct val="20000"/>
              </a:spcBef>
              <a:spcAft>
                <a:spcPct val="0"/>
              </a:spcAft>
              <a:buClr>
                <a:srgbClr val="CCFF33"/>
              </a:buClr>
              <a:buSzPct val="70000"/>
              <a:buFont typeface="Wingdings" pitchFamily="2" charset="2"/>
              <a:buNone/>
            </a:pPr>
            <a:r>
              <a:rPr lang="en-US" sz="2000" b="1" dirty="0">
                <a:solidFill>
                  <a:srgbClr val="FFFFCC"/>
                </a:solidFill>
                <a:latin typeface="Arial" charset="0"/>
              </a:rPr>
              <a:t>The University of Akron</a:t>
            </a:r>
          </a:p>
          <a:p>
            <a:pPr algn="ctr" fontAlgn="base">
              <a:lnSpc>
                <a:spcPct val="80000"/>
              </a:lnSpc>
              <a:spcBef>
                <a:spcPct val="20000"/>
              </a:spcBef>
              <a:spcAft>
                <a:spcPct val="0"/>
              </a:spcAft>
              <a:buClr>
                <a:srgbClr val="CCFF33"/>
              </a:buClr>
              <a:buSzPct val="70000"/>
              <a:buFont typeface="Wingdings" pitchFamily="2" charset="2"/>
              <a:buNone/>
            </a:pPr>
            <a:r>
              <a:rPr lang="en-US" sz="2000" b="1" dirty="0">
                <a:solidFill>
                  <a:srgbClr val="FFFFCC"/>
                </a:solidFill>
                <a:latin typeface="Arial" charset="0"/>
              </a:rPr>
              <a:t>Simmons </a:t>
            </a:r>
            <a:r>
              <a:rPr lang="en-US" sz="2000" b="1" dirty="0" smtClean="0">
                <a:solidFill>
                  <a:srgbClr val="FFFFCC"/>
                </a:solidFill>
                <a:latin typeface="Arial" charset="0"/>
              </a:rPr>
              <a:t>105</a:t>
            </a:r>
          </a:p>
          <a:p>
            <a:pPr algn="ctr" fontAlgn="base">
              <a:lnSpc>
                <a:spcPct val="80000"/>
              </a:lnSpc>
              <a:spcBef>
                <a:spcPct val="20000"/>
              </a:spcBef>
              <a:spcAft>
                <a:spcPct val="0"/>
              </a:spcAft>
              <a:buClr>
                <a:srgbClr val="CCFF33"/>
              </a:buClr>
              <a:buSzPct val="70000"/>
              <a:buFont typeface="Wingdings" pitchFamily="2" charset="2"/>
              <a:buNone/>
            </a:pPr>
            <a:r>
              <a:rPr lang="en-US" sz="2000" b="1" dirty="0" smtClean="0">
                <a:solidFill>
                  <a:srgbClr val="FFFFCC"/>
                </a:solidFill>
                <a:latin typeface="Arial" charset="0"/>
              </a:rPr>
              <a:t>www.uakron.edu/access</a:t>
            </a:r>
            <a:endParaRPr lang="en-US" sz="2000" b="1" dirty="0">
              <a:solidFill>
                <a:srgbClr val="FFFFCC"/>
              </a:solidFill>
              <a:latin typeface="Arial" charset="0"/>
            </a:endParaRPr>
          </a:p>
        </p:txBody>
      </p:sp>
    </p:spTree>
    <p:extLst>
      <p:ext uri="{BB962C8B-B14F-4D97-AF65-F5344CB8AC3E}">
        <p14:creationId xmlns:p14="http://schemas.microsoft.com/office/powerpoint/2010/main" val="2711300243"/>
      </p:ext>
    </p:extLst>
  </p:cSld>
  <p:clrMapOvr>
    <a:masterClrMapping/>
  </p:clrMapOvr>
  <p:transition advClick="0" advTm="0">
    <p:diamon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sz="6000" dirty="0" err="1" smtClean="0">
                <a:effectLst/>
              </a:rPr>
              <a:t>Notetaking</a:t>
            </a:r>
            <a:r>
              <a:rPr lang="en-US" sz="6000" dirty="0" smtClean="0">
                <a:effectLst/>
              </a:rPr>
              <a:t> Accommodations</a:t>
            </a:r>
            <a:endParaRPr lang="en-US" sz="6000" dirty="0">
              <a:effectLst/>
            </a:endParaRPr>
          </a:p>
        </p:txBody>
      </p:sp>
    </p:spTree>
    <p:extLst>
      <p:ext uri="{BB962C8B-B14F-4D97-AF65-F5344CB8AC3E}">
        <p14:creationId xmlns:p14="http://schemas.microsoft.com/office/powerpoint/2010/main" val="2222779735"/>
      </p:ext>
    </p:extLst>
  </p:cSld>
  <p:clrMapOvr>
    <a:masterClrMapping/>
  </p:clrMapOvr>
  <p:transition advTm="0">
    <p:diamon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 y="685800"/>
            <a:ext cx="8637588" cy="457200"/>
          </a:xfrm>
        </p:spPr>
        <p:txBody>
          <a:bodyPr>
            <a:noAutofit/>
          </a:bodyPr>
          <a:lstStyle/>
          <a:p>
            <a:r>
              <a:rPr lang="en-US" sz="3600" dirty="0" err="1" smtClean="0">
                <a:effectLst/>
              </a:rPr>
              <a:t>Notetaking</a:t>
            </a:r>
            <a:r>
              <a:rPr lang="en-US" sz="3600" dirty="0" smtClean="0">
                <a:effectLst/>
              </a:rPr>
              <a:t> Accommodations</a:t>
            </a:r>
            <a:endParaRPr lang="en-US" sz="3600" dirty="0">
              <a:effectLst/>
            </a:endParaRPr>
          </a:p>
        </p:txBody>
      </p:sp>
      <p:sp>
        <p:nvSpPr>
          <p:cNvPr id="3" name="Content Placeholder 2"/>
          <p:cNvSpPr>
            <a:spLocks noGrp="1"/>
          </p:cNvSpPr>
          <p:nvPr>
            <p:ph idx="1"/>
          </p:nvPr>
        </p:nvSpPr>
        <p:spPr>
          <a:xfrm>
            <a:off x="328613" y="1447800"/>
            <a:ext cx="8208962" cy="1600200"/>
          </a:xfrm>
        </p:spPr>
        <p:txBody>
          <a:bodyPr/>
          <a:lstStyle/>
          <a:p>
            <a:r>
              <a:rPr lang="en-US" sz="2400" b="0" dirty="0" smtClean="0">
                <a:effectLst/>
                <a:latin typeface="Arial" panose="020B0604020202020204" pitchFamily="34" charset="0"/>
                <a:cs typeface="Arial" panose="020B0604020202020204" pitchFamily="34" charset="0"/>
              </a:rPr>
              <a:t>Some students registered with the Office of Accessibility have documented disabilities that make it difficult to take thorough notes in class and may benefit from a notetaking accommodation.</a:t>
            </a:r>
            <a:endParaRPr lang="en-US" sz="2400" b="0" dirty="0">
              <a:effectLst/>
              <a:latin typeface="Arial" panose="020B0604020202020204" pitchFamily="34" charset="0"/>
              <a:cs typeface="Arial" panose="020B0604020202020204" pitchFamily="34" charset="0"/>
            </a:endParaRPr>
          </a:p>
        </p:txBody>
      </p:sp>
      <p:pic>
        <p:nvPicPr>
          <p:cNvPr id="1026" name="Picture 2" descr="http://ssd.umich.edu/files/ssd/field/image/Students%20Taking%20Notes%20at%20Desks%20by%20VCU_Brandcent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3071216"/>
            <a:ext cx="4191000" cy="279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8275443"/>
      </p:ext>
    </p:extLst>
  </p:cSld>
  <p:clrMapOvr>
    <a:masterClrMapping/>
  </p:clrMapOvr>
  <p:transition advTm="0">
    <p:diamon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 y="762000"/>
            <a:ext cx="8637588" cy="457200"/>
          </a:xfrm>
        </p:spPr>
        <p:txBody>
          <a:bodyPr>
            <a:normAutofit/>
          </a:bodyPr>
          <a:lstStyle/>
          <a:p>
            <a:r>
              <a:rPr lang="en-US" dirty="0" smtClean="0">
                <a:effectLst/>
              </a:rPr>
              <a:t>Who is Eligible for a </a:t>
            </a:r>
            <a:r>
              <a:rPr lang="en-US" dirty="0" err="1" smtClean="0">
                <a:effectLst/>
              </a:rPr>
              <a:t>Notetaking</a:t>
            </a:r>
            <a:r>
              <a:rPr lang="en-US" dirty="0" smtClean="0">
                <a:effectLst/>
              </a:rPr>
              <a:t> Accommodation?</a:t>
            </a:r>
            <a:endParaRPr lang="en-US" dirty="0">
              <a:effectLst/>
            </a:endParaRPr>
          </a:p>
        </p:txBody>
      </p:sp>
      <p:sp>
        <p:nvSpPr>
          <p:cNvPr id="3" name="Content Placeholder 2"/>
          <p:cNvSpPr>
            <a:spLocks noGrp="1"/>
          </p:cNvSpPr>
          <p:nvPr>
            <p:ph idx="1"/>
          </p:nvPr>
        </p:nvSpPr>
        <p:spPr>
          <a:xfrm>
            <a:off x="328613" y="1600200"/>
            <a:ext cx="8208962" cy="4114800"/>
          </a:xfrm>
        </p:spPr>
        <p:txBody>
          <a:bodyPr/>
          <a:lstStyle/>
          <a:p>
            <a:pPr marL="0" indent="0">
              <a:buNone/>
            </a:pPr>
            <a:r>
              <a:rPr lang="en-US" sz="2400" b="0" dirty="0" smtClean="0">
                <a:effectLst/>
                <a:latin typeface="Arial" panose="020B0604020202020204" pitchFamily="34" charset="0"/>
                <a:cs typeface="Arial" panose="020B0604020202020204" pitchFamily="34" charset="0"/>
              </a:rPr>
              <a:t>Eligible students may have:</a:t>
            </a:r>
          </a:p>
          <a:p>
            <a:r>
              <a:rPr lang="en-US" sz="2400" b="0" dirty="0" smtClean="0">
                <a:effectLst/>
                <a:latin typeface="Arial" panose="020B0604020202020204" pitchFamily="34" charset="0"/>
                <a:cs typeface="Arial" panose="020B0604020202020204" pitchFamily="34" charset="0"/>
              </a:rPr>
              <a:t>Issues with working memory and/or processing speed</a:t>
            </a:r>
          </a:p>
          <a:p>
            <a:r>
              <a:rPr lang="en-US" sz="2400" b="0" dirty="0" smtClean="0">
                <a:effectLst/>
                <a:latin typeface="Arial" panose="020B0604020202020204" pitchFamily="34" charset="0"/>
                <a:cs typeface="Arial" panose="020B0604020202020204" pitchFamily="34" charset="0"/>
              </a:rPr>
              <a:t>Auditory processing disorders</a:t>
            </a:r>
          </a:p>
          <a:p>
            <a:r>
              <a:rPr lang="en-US" sz="2400" b="0" dirty="0" smtClean="0">
                <a:effectLst/>
                <a:latin typeface="Arial" panose="020B0604020202020204" pitchFamily="34" charset="0"/>
                <a:cs typeface="Arial" panose="020B0604020202020204" pitchFamily="34" charset="0"/>
              </a:rPr>
              <a:t>Sensory difficulties, including hearing and vision</a:t>
            </a:r>
          </a:p>
          <a:p>
            <a:r>
              <a:rPr lang="en-US" sz="2400" b="0" dirty="0" smtClean="0">
                <a:effectLst/>
                <a:latin typeface="Arial" panose="020B0604020202020204" pitchFamily="34" charset="0"/>
                <a:cs typeface="Arial" panose="020B0604020202020204" pitchFamily="34" charset="0"/>
              </a:rPr>
              <a:t>Physical limitations (includes arthritis, neurological disabilities, etc.)</a:t>
            </a:r>
          </a:p>
          <a:p>
            <a:r>
              <a:rPr lang="en-US" sz="2400" b="0" dirty="0" smtClean="0">
                <a:effectLst/>
                <a:latin typeface="Arial" panose="020B0604020202020204" pitchFamily="34" charset="0"/>
                <a:cs typeface="Arial" panose="020B0604020202020204" pitchFamily="34" charset="0"/>
              </a:rPr>
              <a:t>Written expression disorders</a:t>
            </a:r>
          </a:p>
        </p:txBody>
      </p:sp>
    </p:spTree>
    <p:extLst>
      <p:ext uri="{BB962C8B-B14F-4D97-AF65-F5344CB8AC3E}">
        <p14:creationId xmlns:p14="http://schemas.microsoft.com/office/powerpoint/2010/main" val="3930927479"/>
      </p:ext>
    </p:extLst>
  </p:cSld>
  <p:clrMapOvr>
    <a:masterClrMapping/>
  </p:clrMapOvr>
  <p:transition advTm="0">
    <p:diamon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 y="837982"/>
            <a:ext cx="8637588" cy="646331"/>
          </a:xfrm>
        </p:spPr>
        <p:txBody>
          <a:bodyPr/>
          <a:lstStyle/>
          <a:p>
            <a:r>
              <a:rPr lang="en-US" sz="3600" dirty="0" smtClean="0">
                <a:effectLst/>
              </a:rPr>
              <a:t>Alternatives to </a:t>
            </a:r>
            <a:r>
              <a:rPr lang="en-US" sz="3600" dirty="0" err="1" smtClean="0">
                <a:effectLst/>
              </a:rPr>
              <a:t>Notetaking</a:t>
            </a:r>
            <a:r>
              <a:rPr lang="en-US" sz="3600" dirty="0" smtClean="0">
                <a:effectLst/>
              </a:rPr>
              <a:t>	</a:t>
            </a:r>
            <a:endParaRPr lang="en-US" sz="3600" dirty="0">
              <a:effectLst/>
            </a:endParaRPr>
          </a:p>
        </p:txBody>
      </p:sp>
      <p:sp>
        <p:nvSpPr>
          <p:cNvPr id="3" name="Content Placeholder 2"/>
          <p:cNvSpPr>
            <a:spLocks noGrp="1"/>
          </p:cNvSpPr>
          <p:nvPr>
            <p:ph idx="1"/>
          </p:nvPr>
        </p:nvSpPr>
        <p:spPr/>
        <p:txBody>
          <a:bodyPr/>
          <a:lstStyle/>
          <a:p>
            <a:r>
              <a:rPr lang="en-US" sz="2800" b="0" dirty="0" smtClean="0">
                <a:effectLst/>
                <a:latin typeface="Arial" panose="020B0604020202020204" pitchFamily="34" charset="0"/>
                <a:cs typeface="Arial" panose="020B0604020202020204" pitchFamily="34" charset="0"/>
              </a:rPr>
              <a:t>Tape Recorder</a:t>
            </a:r>
          </a:p>
          <a:p>
            <a:endParaRPr lang="en-US" sz="2800" b="0" dirty="0">
              <a:effectLst/>
              <a:latin typeface="Arial" panose="020B0604020202020204" pitchFamily="34" charset="0"/>
              <a:cs typeface="Arial" panose="020B0604020202020204" pitchFamily="34" charset="0"/>
            </a:endParaRPr>
          </a:p>
          <a:p>
            <a:r>
              <a:rPr lang="en-US" sz="2800" b="0" dirty="0" smtClean="0">
                <a:effectLst/>
                <a:latin typeface="Arial" panose="020B0604020202020204" pitchFamily="34" charset="0"/>
                <a:cs typeface="Arial" panose="020B0604020202020204" pitchFamily="34" charset="0"/>
              </a:rPr>
              <a:t>Copies of </a:t>
            </a:r>
            <a:r>
              <a:rPr lang="en-US" sz="2800" b="0" dirty="0" err="1" smtClean="0">
                <a:effectLst/>
                <a:latin typeface="Arial" panose="020B0604020202020204" pitchFamily="34" charset="0"/>
                <a:cs typeface="Arial" panose="020B0604020202020204" pitchFamily="34" charset="0"/>
              </a:rPr>
              <a:t>Powerpoints</a:t>
            </a:r>
            <a:endParaRPr lang="en-US" sz="2800" b="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0016993"/>
      </p:ext>
    </p:extLst>
  </p:cSld>
  <p:clrMapOvr>
    <a:masterClrMapping/>
  </p:clrMapOvr>
  <p:transition advTm="0">
    <p:diamon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 y="457200"/>
            <a:ext cx="8637588" cy="457200"/>
          </a:xfrm>
        </p:spPr>
        <p:txBody>
          <a:bodyPr>
            <a:noAutofit/>
          </a:bodyPr>
          <a:lstStyle/>
          <a:p>
            <a:r>
              <a:rPr lang="en-US" sz="3600" dirty="0" smtClean="0">
                <a:effectLst/>
              </a:rPr>
              <a:t>What is a </a:t>
            </a:r>
            <a:r>
              <a:rPr lang="en-US" sz="3600" dirty="0" err="1" smtClean="0">
                <a:effectLst/>
              </a:rPr>
              <a:t>Notetaker</a:t>
            </a:r>
            <a:r>
              <a:rPr lang="en-US" sz="3600" dirty="0" smtClean="0">
                <a:effectLst/>
              </a:rPr>
              <a:t>?</a:t>
            </a:r>
            <a:endParaRPr lang="en-US" sz="3600" dirty="0">
              <a:effectLst/>
            </a:endParaRPr>
          </a:p>
        </p:txBody>
      </p:sp>
      <p:sp>
        <p:nvSpPr>
          <p:cNvPr id="3" name="Content Placeholder 2"/>
          <p:cNvSpPr>
            <a:spLocks noGrp="1"/>
          </p:cNvSpPr>
          <p:nvPr>
            <p:ph idx="1"/>
          </p:nvPr>
        </p:nvSpPr>
        <p:spPr>
          <a:xfrm>
            <a:off x="328613" y="1219200"/>
            <a:ext cx="8208962" cy="4114800"/>
          </a:xfrm>
        </p:spPr>
        <p:txBody>
          <a:bodyPr/>
          <a:lstStyle/>
          <a:p>
            <a:r>
              <a:rPr lang="en-US" sz="2400" b="0" dirty="0" smtClean="0">
                <a:effectLst/>
                <a:latin typeface="Arial" panose="020B0604020202020204" pitchFamily="34" charset="0"/>
                <a:cs typeface="Arial" panose="020B0604020202020204" pitchFamily="34" charset="0"/>
              </a:rPr>
              <a:t>A student enrolled </a:t>
            </a:r>
            <a:r>
              <a:rPr lang="en-US" sz="2400" b="0" dirty="0">
                <a:effectLst/>
                <a:latin typeface="Arial" panose="020B0604020202020204" pitchFamily="34" charset="0"/>
                <a:cs typeface="Arial" panose="020B0604020202020204" pitchFamily="34" charset="0"/>
              </a:rPr>
              <a:t>in the same class as the student requesting the </a:t>
            </a:r>
            <a:r>
              <a:rPr lang="en-US" sz="2400" b="0" dirty="0" smtClean="0">
                <a:effectLst/>
                <a:latin typeface="Arial" panose="020B0604020202020204" pitchFamily="34" charset="0"/>
                <a:cs typeface="Arial" panose="020B0604020202020204" pitchFamily="34" charset="0"/>
              </a:rPr>
              <a:t>accommodation, </a:t>
            </a:r>
            <a:r>
              <a:rPr lang="en-US" sz="2400" b="0" dirty="0">
                <a:effectLst/>
                <a:latin typeface="Arial" panose="020B0604020202020204" pitchFamily="34" charset="0"/>
                <a:cs typeface="Arial" panose="020B0604020202020204" pitchFamily="34" charset="0"/>
              </a:rPr>
              <a:t>who </a:t>
            </a:r>
            <a:r>
              <a:rPr lang="en-US" sz="2400" b="0" dirty="0" smtClean="0">
                <a:effectLst/>
                <a:latin typeface="Arial" panose="020B0604020202020204" pitchFamily="34" charset="0"/>
                <a:cs typeface="Arial" panose="020B0604020202020204" pitchFamily="34" charset="0"/>
              </a:rPr>
              <a:t>provides </a:t>
            </a:r>
            <a:r>
              <a:rPr lang="en-US" sz="2400" b="0" dirty="0">
                <a:effectLst/>
                <a:latin typeface="Arial" panose="020B0604020202020204" pitchFamily="34" charset="0"/>
                <a:cs typeface="Arial" panose="020B0604020202020204" pitchFamily="34" charset="0"/>
              </a:rPr>
              <a:t>a copy of </a:t>
            </a:r>
            <a:r>
              <a:rPr lang="en-US" sz="2400" b="0" dirty="0" smtClean="0">
                <a:effectLst/>
                <a:latin typeface="Arial" panose="020B0604020202020204" pitchFamily="34" charset="0"/>
                <a:cs typeface="Arial" panose="020B0604020202020204" pitchFamily="34" charset="0"/>
              </a:rPr>
              <a:t>his/her </a:t>
            </a:r>
            <a:r>
              <a:rPr lang="en-US" sz="2400" b="0" dirty="0">
                <a:effectLst/>
                <a:latin typeface="Arial" panose="020B0604020202020204" pitchFamily="34" charset="0"/>
                <a:cs typeface="Arial" panose="020B0604020202020204" pitchFamily="34" charset="0"/>
              </a:rPr>
              <a:t>notes to the student(s) </a:t>
            </a:r>
            <a:endParaRPr lang="en-US" sz="2400" b="0" dirty="0" smtClean="0">
              <a:effectLst/>
              <a:latin typeface="Arial" panose="020B0604020202020204" pitchFamily="34" charset="0"/>
              <a:cs typeface="Arial" panose="020B0604020202020204" pitchFamily="34" charset="0"/>
            </a:endParaRPr>
          </a:p>
          <a:p>
            <a:endParaRPr lang="en-US" sz="2400" b="0" dirty="0" smtClean="0">
              <a:effectLst/>
              <a:latin typeface="Arial" panose="020B0604020202020204" pitchFamily="34" charset="0"/>
              <a:cs typeface="Arial" panose="020B0604020202020204" pitchFamily="34" charset="0"/>
            </a:endParaRPr>
          </a:p>
          <a:p>
            <a:r>
              <a:rPr lang="en-US" sz="2400" b="0" dirty="0" smtClean="0">
                <a:effectLst/>
                <a:latin typeface="Arial" panose="020B0604020202020204" pitchFamily="34" charset="0"/>
                <a:cs typeface="Arial" panose="020B0604020202020204" pitchFamily="34" charset="0"/>
              </a:rPr>
              <a:t>The Office of Accessibility provides many options and materials for providing notes to students</a:t>
            </a:r>
          </a:p>
          <a:p>
            <a:pPr lvl="1"/>
            <a:r>
              <a:rPr lang="en-US" sz="2000" dirty="0">
                <a:effectLst/>
                <a:latin typeface="Arial" panose="020B0604020202020204" pitchFamily="34" charset="0"/>
                <a:cs typeface="Arial" panose="020B0604020202020204" pitchFamily="34" charset="0"/>
              </a:rPr>
              <a:t>Uploading notes to our online accommodation system</a:t>
            </a:r>
          </a:p>
          <a:p>
            <a:pPr lvl="1"/>
            <a:r>
              <a:rPr lang="en-US" sz="2000" dirty="0">
                <a:effectLst/>
                <a:latin typeface="Arial" panose="020B0604020202020204" pitchFamily="34" charset="0"/>
                <a:cs typeface="Arial" panose="020B0604020202020204" pitchFamily="34" charset="0"/>
              </a:rPr>
              <a:t>Emailing notes</a:t>
            </a:r>
          </a:p>
          <a:p>
            <a:pPr lvl="1"/>
            <a:r>
              <a:rPr lang="en-US" sz="2000" dirty="0" smtClean="0">
                <a:effectLst/>
                <a:latin typeface="Arial" panose="020B0604020202020204" pitchFamily="34" charset="0"/>
                <a:cs typeface="Arial" panose="020B0604020202020204" pitchFamily="34" charset="0"/>
              </a:rPr>
              <a:t>Carbon-copy </a:t>
            </a:r>
            <a:r>
              <a:rPr lang="en-US" sz="2000" dirty="0">
                <a:effectLst/>
                <a:latin typeface="Arial" panose="020B0604020202020204" pitchFamily="34" charset="0"/>
                <a:cs typeface="Arial" panose="020B0604020202020204" pitchFamily="34" charset="0"/>
              </a:rPr>
              <a:t>paper</a:t>
            </a:r>
          </a:p>
          <a:p>
            <a:pPr lvl="1"/>
            <a:r>
              <a:rPr lang="en-US" sz="2000" dirty="0">
                <a:effectLst/>
                <a:latin typeface="Arial" panose="020B0604020202020204" pitchFamily="34" charset="0"/>
                <a:cs typeface="Arial" panose="020B0604020202020204" pitchFamily="34" charset="0"/>
              </a:rPr>
              <a:t>Photocopying </a:t>
            </a:r>
            <a:r>
              <a:rPr lang="en-US" sz="2000" dirty="0" smtClean="0">
                <a:effectLst/>
                <a:latin typeface="Arial" panose="020B0604020202020204" pitchFamily="34" charset="0"/>
                <a:cs typeface="Arial" panose="020B0604020202020204" pitchFamily="34" charset="0"/>
              </a:rPr>
              <a:t>notes</a:t>
            </a:r>
            <a:endParaRPr lang="en-US" sz="2000"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0768516"/>
      </p:ext>
    </p:extLst>
  </p:cSld>
  <p:clrMapOvr>
    <a:masterClrMapping/>
  </p:clrMapOvr>
  <p:transition advTm="0">
    <p:diamon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 y="609600"/>
            <a:ext cx="8637588" cy="457200"/>
          </a:xfrm>
        </p:spPr>
        <p:txBody>
          <a:bodyPr>
            <a:noAutofit/>
          </a:bodyPr>
          <a:lstStyle/>
          <a:p>
            <a:r>
              <a:rPr lang="en-US" sz="3600" dirty="0" err="1" smtClean="0">
                <a:effectLst/>
              </a:rPr>
              <a:t>Notetaking</a:t>
            </a:r>
            <a:r>
              <a:rPr lang="en-US" sz="3600" dirty="0" smtClean="0">
                <a:effectLst/>
              </a:rPr>
              <a:t>- How it Works</a:t>
            </a:r>
            <a:endParaRPr lang="en-US" sz="3600" dirty="0">
              <a:effectLst/>
            </a:endParaRPr>
          </a:p>
        </p:txBody>
      </p:sp>
      <p:sp>
        <p:nvSpPr>
          <p:cNvPr id="3" name="Content Placeholder 2"/>
          <p:cNvSpPr>
            <a:spLocks noGrp="1"/>
          </p:cNvSpPr>
          <p:nvPr>
            <p:ph idx="1"/>
          </p:nvPr>
        </p:nvSpPr>
        <p:spPr>
          <a:xfrm>
            <a:off x="457200" y="1828800"/>
            <a:ext cx="8305799" cy="3505200"/>
          </a:xfrm>
        </p:spPr>
        <p:txBody>
          <a:bodyPr/>
          <a:lstStyle/>
          <a:p>
            <a:r>
              <a:rPr lang="en-US" sz="2300" b="0" dirty="0" smtClean="0">
                <a:effectLst/>
                <a:latin typeface="Arial" panose="020B0604020202020204" pitchFamily="34" charset="0"/>
                <a:cs typeface="Arial" panose="020B0604020202020204" pitchFamily="34" charset="0"/>
              </a:rPr>
              <a:t>Notetakers </a:t>
            </a:r>
            <a:r>
              <a:rPr lang="en-US" sz="2300" b="0" dirty="0">
                <a:effectLst/>
                <a:latin typeface="Arial" panose="020B0604020202020204" pitchFamily="34" charset="0"/>
                <a:cs typeface="Arial" panose="020B0604020202020204" pitchFamily="34" charset="0"/>
              </a:rPr>
              <a:t>provide notes to the student for the whole </a:t>
            </a:r>
            <a:r>
              <a:rPr lang="en-US" sz="2300" b="0" dirty="0" smtClean="0">
                <a:effectLst/>
                <a:latin typeface="Arial" panose="020B0604020202020204" pitchFamily="34" charset="0"/>
                <a:cs typeface="Arial" panose="020B0604020202020204" pitchFamily="34" charset="0"/>
              </a:rPr>
              <a:t>semester</a:t>
            </a:r>
          </a:p>
          <a:p>
            <a:r>
              <a:rPr lang="en-US" sz="2300" b="0" dirty="0" smtClean="0">
                <a:effectLst/>
                <a:latin typeface="Arial" panose="020B0604020202020204" pitchFamily="34" charset="0"/>
                <a:cs typeface="Arial" panose="020B0604020202020204" pitchFamily="34" charset="0"/>
              </a:rPr>
              <a:t>Notes are to be provided within a day or two of each class </a:t>
            </a:r>
            <a:endParaRPr lang="en-US" sz="2300" b="0" dirty="0">
              <a:effectLst/>
              <a:latin typeface="Arial" panose="020B0604020202020204" pitchFamily="34" charset="0"/>
              <a:cs typeface="Arial" panose="020B0604020202020204" pitchFamily="34" charset="0"/>
            </a:endParaRPr>
          </a:p>
          <a:p>
            <a:r>
              <a:rPr lang="en-US" sz="2300" b="0" dirty="0" smtClean="0">
                <a:effectLst/>
                <a:latin typeface="Arial" panose="020B0604020202020204" pitchFamily="34" charset="0"/>
                <a:cs typeface="Arial" panose="020B0604020202020204" pitchFamily="34" charset="0"/>
              </a:rPr>
              <a:t>Notetaker’s notes are </a:t>
            </a:r>
            <a:r>
              <a:rPr lang="en-US" sz="2300" b="0" i="1" dirty="0" smtClean="0">
                <a:effectLst/>
                <a:latin typeface="Arial" panose="020B0604020202020204" pitchFamily="34" charset="0"/>
                <a:cs typeface="Arial" panose="020B0604020202020204" pitchFamily="34" charset="0"/>
              </a:rPr>
              <a:t>supplemental</a:t>
            </a:r>
            <a:r>
              <a:rPr lang="en-US" sz="2300" b="0" dirty="0" smtClean="0">
                <a:effectLst/>
                <a:latin typeface="Arial" panose="020B0604020202020204" pitchFamily="34" charset="0"/>
                <a:cs typeface="Arial" panose="020B0604020202020204" pitchFamily="34" charset="0"/>
              </a:rPr>
              <a:t> to student’s own notes</a:t>
            </a:r>
            <a:endParaRPr lang="en-US" sz="2300" b="0" dirty="0">
              <a:effectLst/>
              <a:latin typeface="Arial" panose="020B0604020202020204" pitchFamily="34" charset="0"/>
              <a:cs typeface="Arial" panose="020B0604020202020204" pitchFamily="34" charset="0"/>
            </a:endParaRPr>
          </a:p>
          <a:p>
            <a:r>
              <a:rPr lang="en-US" sz="2300" b="0" dirty="0">
                <a:effectLst/>
                <a:latin typeface="Arial" panose="020B0604020202020204" pitchFamily="34" charset="0"/>
                <a:cs typeface="Arial" panose="020B0604020202020204" pitchFamily="34" charset="0"/>
              </a:rPr>
              <a:t>Students request </a:t>
            </a:r>
            <a:r>
              <a:rPr lang="en-US" sz="2300" b="0" dirty="0" err="1">
                <a:effectLst/>
                <a:latin typeface="Arial" panose="020B0604020202020204" pitchFamily="34" charset="0"/>
                <a:cs typeface="Arial" panose="020B0604020202020204" pitchFamily="34" charset="0"/>
              </a:rPr>
              <a:t>notetaking</a:t>
            </a:r>
            <a:r>
              <a:rPr lang="en-US" sz="2300" b="0" dirty="0">
                <a:effectLst/>
                <a:latin typeface="Arial" panose="020B0604020202020204" pitchFamily="34" charset="0"/>
                <a:cs typeface="Arial" panose="020B0604020202020204" pitchFamily="34" charset="0"/>
              </a:rPr>
              <a:t> </a:t>
            </a:r>
            <a:r>
              <a:rPr lang="en-US" sz="2300" b="0" dirty="0" smtClean="0">
                <a:effectLst/>
                <a:latin typeface="Arial" panose="020B0604020202020204" pitchFamily="34" charset="0"/>
                <a:cs typeface="Arial" panose="020B0604020202020204" pitchFamily="34" charset="0"/>
              </a:rPr>
              <a:t>accommodations </a:t>
            </a:r>
            <a:r>
              <a:rPr lang="en-US" sz="2300" b="0" dirty="0">
                <a:effectLst/>
                <a:latin typeface="Arial" panose="020B0604020202020204" pitchFamily="34" charset="0"/>
                <a:cs typeface="Arial" panose="020B0604020202020204" pitchFamily="34" charset="0"/>
              </a:rPr>
              <a:t>each </a:t>
            </a:r>
            <a:r>
              <a:rPr lang="en-US" sz="2300" b="0" dirty="0" smtClean="0">
                <a:effectLst/>
                <a:latin typeface="Arial" panose="020B0604020202020204" pitchFamily="34" charset="0"/>
                <a:cs typeface="Arial" panose="020B0604020202020204" pitchFamily="34" charset="0"/>
              </a:rPr>
              <a:t>semester </a:t>
            </a:r>
          </a:p>
          <a:p>
            <a:r>
              <a:rPr lang="en-US" sz="2300" b="0" dirty="0" smtClean="0">
                <a:effectLst/>
                <a:latin typeface="Arial" panose="020B0604020202020204" pitchFamily="34" charset="0"/>
                <a:cs typeface="Arial" panose="020B0604020202020204" pitchFamily="34" charset="0"/>
              </a:rPr>
              <a:t>Students can choose in which class(</a:t>
            </a:r>
            <a:r>
              <a:rPr lang="en-US" sz="2300" b="0" dirty="0" err="1" smtClean="0">
                <a:effectLst/>
                <a:latin typeface="Arial" panose="020B0604020202020204" pitchFamily="34" charset="0"/>
                <a:cs typeface="Arial" panose="020B0604020202020204" pitchFamily="34" charset="0"/>
              </a:rPr>
              <a:t>es</a:t>
            </a:r>
            <a:r>
              <a:rPr lang="en-US" sz="2300" b="0" dirty="0" smtClean="0">
                <a:effectLst/>
                <a:latin typeface="Arial" panose="020B0604020202020204" pitchFamily="34" charset="0"/>
                <a:cs typeface="Arial" panose="020B0604020202020204" pitchFamily="34" charset="0"/>
              </a:rPr>
              <a:t>) they need a </a:t>
            </a:r>
            <a:r>
              <a:rPr lang="en-US" sz="2300" b="0" dirty="0" err="1" smtClean="0">
                <a:effectLst/>
                <a:latin typeface="Arial" panose="020B0604020202020204" pitchFamily="34" charset="0"/>
                <a:cs typeface="Arial" panose="020B0604020202020204" pitchFamily="34" charset="0"/>
              </a:rPr>
              <a:t>notetaker</a:t>
            </a:r>
            <a:r>
              <a:rPr lang="en-US" sz="2300" b="0" dirty="0" smtClean="0">
                <a:effectLst/>
                <a:latin typeface="Arial" panose="020B0604020202020204" pitchFamily="34" charset="0"/>
                <a:cs typeface="Arial" panose="020B0604020202020204" pitchFamily="34" charset="0"/>
              </a:rPr>
              <a:t> (no labs, seminars, physical education, etc.)</a:t>
            </a:r>
            <a:endParaRPr lang="en-US" sz="2300" b="0" dirty="0">
              <a:effectLst/>
              <a:latin typeface="Arial" panose="020B0604020202020204" pitchFamily="34" charset="0"/>
              <a:cs typeface="Arial" panose="020B0604020202020204" pitchFamily="34" charset="0"/>
            </a:endParaRPr>
          </a:p>
          <a:p>
            <a:endParaRPr lang="en-US" sz="2400" dirty="0"/>
          </a:p>
        </p:txBody>
      </p:sp>
    </p:spTree>
    <p:extLst>
      <p:ext uri="{BB962C8B-B14F-4D97-AF65-F5344CB8AC3E}">
        <p14:creationId xmlns:p14="http://schemas.microsoft.com/office/powerpoint/2010/main" val="121315892"/>
      </p:ext>
    </p:extLst>
  </p:cSld>
  <p:clrMapOvr>
    <a:masterClrMapping/>
  </p:clrMapOvr>
  <p:transition advTm="0">
    <p:diamon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500" y="533400"/>
            <a:ext cx="8637588" cy="457200"/>
          </a:xfrm>
        </p:spPr>
        <p:txBody>
          <a:bodyPr>
            <a:noAutofit/>
          </a:bodyPr>
          <a:lstStyle/>
          <a:p>
            <a:r>
              <a:rPr lang="en-US" sz="3600" dirty="0" smtClean="0">
                <a:effectLst/>
              </a:rPr>
              <a:t>Benefits of Being a Notetaker</a:t>
            </a:r>
            <a:endParaRPr lang="en-US" sz="3600" dirty="0">
              <a:effectLst/>
            </a:endParaRPr>
          </a:p>
        </p:txBody>
      </p:sp>
      <p:sp>
        <p:nvSpPr>
          <p:cNvPr id="3" name="Content Placeholder 2"/>
          <p:cNvSpPr>
            <a:spLocks noGrp="1"/>
          </p:cNvSpPr>
          <p:nvPr>
            <p:ph idx="1"/>
          </p:nvPr>
        </p:nvSpPr>
        <p:spPr>
          <a:xfrm>
            <a:off x="304800" y="1600200"/>
            <a:ext cx="8208962" cy="4114800"/>
          </a:xfrm>
        </p:spPr>
        <p:txBody>
          <a:bodyPr/>
          <a:lstStyle/>
          <a:p>
            <a:r>
              <a:rPr lang="en-US" sz="2400" b="0" dirty="0">
                <a:effectLst/>
                <a:latin typeface="Arial" panose="020B0604020202020204" pitchFamily="34" charset="0"/>
                <a:cs typeface="Arial" panose="020B0604020202020204" pitchFamily="34" charset="0"/>
              </a:rPr>
              <a:t>$100 stipend on </a:t>
            </a:r>
            <a:r>
              <a:rPr lang="en-US" sz="2400" b="0" dirty="0" smtClean="0">
                <a:effectLst/>
                <a:latin typeface="Arial" panose="020B0604020202020204" pitchFamily="34" charset="0"/>
                <a:cs typeface="Arial" panose="020B0604020202020204" pitchFamily="34" charset="0"/>
              </a:rPr>
              <a:t>All </a:t>
            </a:r>
            <a:r>
              <a:rPr lang="en-US" sz="2400" b="0" dirty="0">
                <a:effectLst/>
                <a:latin typeface="Arial" panose="020B0604020202020204" pitchFamily="34" charset="0"/>
                <a:cs typeface="Arial" panose="020B0604020202020204" pitchFamily="34" charset="0"/>
              </a:rPr>
              <a:t>Campus Zip Card account for each class </a:t>
            </a:r>
            <a:r>
              <a:rPr lang="en-US" sz="2400" b="0" dirty="0" smtClean="0">
                <a:effectLst/>
                <a:latin typeface="Arial" panose="020B0604020202020204" pitchFamily="34" charset="0"/>
                <a:cs typeface="Arial" panose="020B0604020202020204" pitchFamily="34" charset="0"/>
              </a:rPr>
              <a:t>assigned </a:t>
            </a:r>
            <a:r>
              <a:rPr lang="en-US" sz="2400" b="0" dirty="0">
                <a:effectLst/>
                <a:latin typeface="Arial" panose="020B0604020202020204" pitchFamily="34" charset="0"/>
                <a:cs typeface="Arial" panose="020B0604020202020204" pitchFamily="34" charset="0"/>
              </a:rPr>
              <a:t>as a notetaker</a:t>
            </a:r>
          </a:p>
          <a:p>
            <a:r>
              <a:rPr lang="en-US" sz="2400" b="0" dirty="0">
                <a:effectLst/>
                <a:latin typeface="Arial" panose="020B0604020202020204" pitchFamily="34" charset="0"/>
                <a:cs typeface="Arial" panose="020B0604020202020204" pitchFamily="34" charset="0"/>
              </a:rPr>
              <a:t>Priority registration</a:t>
            </a:r>
          </a:p>
          <a:p>
            <a:r>
              <a:rPr lang="en-US" sz="2400" b="0" dirty="0" smtClean="0">
                <a:effectLst/>
                <a:latin typeface="Arial" panose="020B0604020202020204" pitchFamily="34" charset="0"/>
                <a:cs typeface="Arial" panose="020B0604020202020204" pitchFamily="34" charset="0"/>
              </a:rPr>
              <a:t>Resume enhancement- </a:t>
            </a:r>
            <a:r>
              <a:rPr lang="en-US" sz="2400" b="0" dirty="0">
                <a:effectLst/>
                <a:latin typeface="Arial" panose="020B0604020202020204" pitchFamily="34" charset="0"/>
                <a:cs typeface="Arial" panose="020B0604020202020204" pitchFamily="34" charset="0"/>
              </a:rPr>
              <a:t>notetaker position can be noted on a </a:t>
            </a:r>
            <a:r>
              <a:rPr lang="en-US" sz="2400" b="0" dirty="0" smtClean="0">
                <a:effectLst/>
                <a:latin typeface="Arial" panose="020B0604020202020204" pitchFamily="34" charset="0"/>
                <a:cs typeface="Arial" panose="020B0604020202020204" pitchFamily="34" charset="0"/>
              </a:rPr>
              <a:t>resume</a:t>
            </a:r>
          </a:p>
          <a:p>
            <a:r>
              <a:rPr lang="en-US" sz="2400" b="0" dirty="0" smtClean="0">
                <a:effectLst/>
                <a:latin typeface="Arial" panose="020B0604020202020204" pitchFamily="34" charset="0"/>
                <a:cs typeface="Arial" panose="020B0604020202020204" pitchFamily="34" charset="0"/>
              </a:rPr>
              <a:t>Gain </a:t>
            </a:r>
            <a:r>
              <a:rPr lang="en-US" sz="2400" b="0" dirty="0">
                <a:effectLst/>
                <a:latin typeface="Arial" panose="020B0604020202020204" pitchFamily="34" charset="0"/>
                <a:cs typeface="Arial" panose="020B0604020202020204" pitchFamily="34" charset="0"/>
              </a:rPr>
              <a:t>satisfaction from helping another student</a:t>
            </a:r>
          </a:p>
          <a:p>
            <a:endParaRPr lang="en-US" sz="2400" dirty="0"/>
          </a:p>
        </p:txBody>
      </p:sp>
      <p:pic>
        <p:nvPicPr>
          <p:cNvPr id="2050" name="Picture 2" descr="http://mombizcoach.com/images/2013/05/money.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482" b="26952"/>
          <a:stretch/>
        </p:blipFill>
        <p:spPr bwMode="auto">
          <a:xfrm>
            <a:off x="2634635" y="4482476"/>
            <a:ext cx="2927965" cy="1461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6660481"/>
      </p:ext>
    </p:extLst>
  </p:cSld>
  <p:clrMapOvr>
    <a:masterClrMapping/>
  </p:clrMapOvr>
  <p:transition advTm="0">
    <p:diamond/>
  </p:transition>
  <p:timing>
    <p:tnLst>
      <p:par>
        <p:cTn id="1" dur="indefinite" restart="never" nodeType="tmRoot"/>
      </p:par>
    </p:tnLst>
  </p:timing>
</p:sld>
</file>

<file path=ppt/theme/theme1.xml><?xml version="1.0" encoding="utf-8"?>
<a:theme xmlns:a="http://schemas.openxmlformats.org/drawingml/2006/main" name="Artsy">
  <a:themeElements>
    <a:clrScheme name="Artsy 4">
      <a:dk1>
        <a:srgbClr val="2C2C42"/>
      </a:dk1>
      <a:lt1>
        <a:srgbClr val="FFFFCC"/>
      </a:lt1>
      <a:dk2>
        <a:srgbClr val="666699"/>
      </a:dk2>
      <a:lt2>
        <a:srgbClr val="FFCC00"/>
      </a:lt2>
      <a:accent1>
        <a:srgbClr val="FF9933"/>
      </a:accent1>
      <a:accent2>
        <a:srgbClr val="808000"/>
      </a:accent2>
      <a:accent3>
        <a:srgbClr val="B8B8CA"/>
      </a:accent3>
      <a:accent4>
        <a:srgbClr val="DADAAE"/>
      </a:accent4>
      <a:accent5>
        <a:srgbClr val="FFCAAD"/>
      </a:accent5>
      <a:accent6>
        <a:srgbClr val="737300"/>
      </a:accent6>
      <a:hlink>
        <a:srgbClr val="CC6600"/>
      </a:hlink>
      <a:folHlink>
        <a:srgbClr val="333399"/>
      </a:folHlink>
    </a:clrScheme>
    <a:fontScheme name="Artsy">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outerShdw blurRad="38100" dist="38100" dir="2700000" algn="tl">
                <a:srgbClr val="000000">
                  <a:alpha val="43137"/>
                </a:srgbClr>
              </a:outerShdw>
            </a:effectLst>
            <a:latin typeface="Arial Black" pitchFamily="34" charset="0"/>
          </a:defRPr>
        </a:defPPr>
      </a:lstStyle>
    </a:lnDef>
  </a:objectDefaults>
  <a:extraClrSchemeLst>
    <a:extraClrScheme>
      <a:clrScheme name="Artsy 1">
        <a:dk1>
          <a:srgbClr val="000000"/>
        </a:dk1>
        <a:lt1>
          <a:srgbClr val="FFFFCC"/>
        </a:lt1>
        <a:dk2>
          <a:srgbClr val="4D4D4D"/>
        </a:dk2>
        <a:lt2>
          <a:srgbClr val="FFCC00"/>
        </a:lt2>
        <a:accent1>
          <a:srgbClr val="808000"/>
        </a:accent1>
        <a:accent2>
          <a:srgbClr val="CC9900"/>
        </a:accent2>
        <a:accent3>
          <a:srgbClr val="B2B2B2"/>
        </a:accent3>
        <a:accent4>
          <a:srgbClr val="DADAAE"/>
        </a:accent4>
        <a:accent5>
          <a:srgbClr val="C0C0AA"/>
        </a:accent5>
        <a:accent6>
          <a:srgbClr val="B98A00"/>
        </a:accent6>
        <a:hlink>
          <a:srgbClr val="CC6600"/>
        </a:hlink>
        <a:folHlink>
          <a:srgbClr val="969696"/>
        </a:folHlink>
      </a:clrScheme>
      <a:clrMap bg1="dk2" tx1="lt1" bg2="dk1" tx2="lt2" accent1="accent1" accent2="accent2" accent3="accent3" accent4="accent4" accent5="accent5" accent6="accent6" hlink="hlink" folHlink="folHlink"/>
    </a:extraClrScheme>
    <a:extraClrScheme>
      <a:clrScheme name="Artsy 2">
        <a:dk1>
          <a:srgbClr val="660033"/>
        </a:dk1>
        <a:lt1>
          <a:srgbClr val="FFFFFF"/>
        </a:lt1>
        <a:dk2>
          <a:srgbClr val="B60009"/>
        </a:dk2>
        <a:lt2>
          <a:srgbClr val="B2B2B2"/>
        </a:lt2>
        <a:accent1>
          <a:srgbClr val="CCCC00"/>
        </a:accent1>
        <a:accent2>
          <a:srgbClr val="DE9ABC"/>
        </a:accent2>
        <a:accent3>
          <a:srgbClr val="FFFFFF"/>
        </a:accent3>
        <a:accent4>
          <a:srgbClr val="56002A"/>
        </a:accent4>
        <a:accent5>
          <a:srgbClr val="E2E2AA"/>
        </a:accent5>
        <a:accent6>
          <a:srgbClr val="C98BAA"/>
        </a:accent6>
        <a:hlink>
          <a:srgbClr val="FFAFAF"/>
        </a:hlink>
        <a:folHlink>
          <a:srgbClr val="969696"/>
        </a:folHlink>
      </a:clrScheme>
      <a:clrMap bg1="lt1" tx1="dk1" bg2="lt2" tx2="dk2" accent1="accent1" accent2="accent2" accent3="accent3" accent4="accent4" accent5="accent5" accent6="accent6" hlink="hlink" folHlink="folHlink"/>
    </a:extraClrScheme>
    <a:extraClrScheme>
      <a:clrScheme name="Artsy 3">
        <a:dk1>
          <a:srgbClr val="000000"/>
        </a:dk1>
        <a:lt1>
          <a:srgbClr val="FFFFFF"/>
        </a:lt1>
        <a:dk2>
          <a:srgbClr val="000000"/>
        </a:dk2>
        <a:lt2>
          <a:srgbClr val="B2B2B2"/>
        </a:lt2>
        <a:accent1>
          <a:srgbClr val="C0C0C0"/>
        </a:accent1>
        <a:accent2>
          <a:srgbClr val="DDDDDD"/>
        </a:accent2>
        <a:accent3>
          <a:srgbClr val="FFFFFF"/>
        </a:accent3>
        <a:accent4>
          <a:srgbClr val="000000"/>
        </a:accent4>
        <a:accent5>
          <a:srgbClr val="DCDCDC"/>
        </a:accent5>
        <a:accent6>
          <a:srgbClr val="C8C8C8"/>
        </a:accent6>
        <a:hlink>
          <a:srgbClr val="808080"/>
        </a:hlink>
        <a:folHlink>
          <a:srgbClr val="969696"/>
        </a:folHlink>
      </a:clrScheme>
      <a:clrMap bg1="lt1" tx1="dk1" bg2="lt2" tx2="dk2" accent1="accent1" accent2="accent2" accent3="accent3" accent4="accent4" accent5="accent5" accent6="accent6" hlink="hlink" folHlink="folHlink"/>
    </a:extraClrScheme>
    <a:extraClrScheme>
      <a:clrScheme name="Artsy 4">
        <a:dk1>
          <a:srgbClr val="2C2C42"/>
        </a:dk1>
        <a:lt1>
          <a:srgbClr val="FFFFCC"/>
        </a:lt1>
        <a:dk2>
          <a:srgbClr val="666699"/>
        </a:dk2>
        <a:lt2>
          <a:srgbClr val="FFCC00"/>
        </a:lt2>
        <a:accent1>
          <a:srgbClr val="FF9933"/>
        </a:accent1>
        <a:accent2>
          <a:srgbClr val="808000"/>
        </a:accent2>
        <a:accent3>
          <a:srgbClr val="B8B8CA"/>
        </a:accent3>
        <a:accent4>
          <a:srgbClr val="DADAAE"/>
        </a:accent4>
        <a:accent5>
          <a:srgbClr val="FFCAAD"/>
        </a:accent5>
        <a:accent6>
          <a:srgbClr val="737300"/>
        </a:accent6>
        <a:hlink>
          <a:srgbClr val="CC6600"/>
        </a:hlink>
        <a:folHlink>
          <a:srgbClr val="333399"/>
        </a:folHlink>
      </a:clrScheme>
      <a:clrMap bg1="dk2" tx1="lt1" bg2="dk1" tx2="lt2" accent1="accent1" accent2="accent2" accent3="accent3" accent4="accent4" accent5="accent5" accent6="accent6" hlink="hlink" folHlink="folHlink"/>
    </a:extraClrScheme>
    <a:extraClrScheme>
      <a:clrScheme name="Artsy 5">
        <a:dk1>
          <a:srgbClr val="50000F"/>
        </a:dk1>
        <a:lt1>
          <a:srgbClr val="FFCC00"/>
        </a:lt1>
        <a:dk2>
          <a:srgbClr val="800000"/>
        </a:dk2>
        <a:lt2>
          <a:srgbClr val="FFFFCC"/>
        </a:lt2>
        <a:accent1>
          <a:srgbClr val="808000"/>
        </a:accent1>
        <a:accent2>
          <a:srgbClr val="993366"/>
        </a:accent2>
        <a:accent3>
          <a:srgbClr val="C0AAAA"/>
        </a:accent3>
        <a:accent4>
          <a:srgbClr val="DAAE00"/>
        </a:accent4>
        <a:accent5>
          <a:srgbClr val="C0C0AA"/>
        </a:accent5>
        <a:accent6>
          <a:srgbClr val="8A2D5C"/>
        </a:accent6>
        <a:hlink>
          <a:srgbClr val="FF5050"/>
        </a:hlink>
        <a:folHlink>
          <a:srgbClr val="993300"/>
        </a:folHlink>
      </a:clrScheme>
      <a:clrMap bg1="dk2" tx1="lt1" bg2="dk1" tx2="lt2" accent1="accent1" accent2="accent2" accent3="accent3" accent4="accent4" accent5="accent5" accent6="accent6" hlink="hlink" folHlink="folHlink"/>
    </a:extraClrScheme>
    <a:extraClrScheme>
      <a:clrScheme name="Artsy 6">
        <a:dk1>
          <a:srgbClr val="333300"/>
        </a:dk1>
        <a:lt1>
          <a:srgbClr val="FFCC00"/>
        </a:lt1>
        <a:dk2>
          <a:srgbClr val="666633"/>
        </a:dk2>
        <a:lt2>
          <a:srgbClr val="FFFFCC"/>
        </a:lt2>
        <a:accent1>
          <a:srgbClr val="8F7401"/>
        </a:accent1>
        <a:accent2>
          <a:srgbClr val="CC6600"/>
        </a:accent2>
        <a:accent3>
          <a:srgbClr val="B8B8AD"/>
        </a:accent3>
        <a:accent4>
          <a:srgbClr val="DAAE00"/>
        </a:accent4>
        <a:accent5>
          <a:srgbClr val="C6BCAA"/>
        </a:accent5>
        <a:accent6>
          <a:srgbClr val="B95C00"/>
        </a:accent6>
        <a:hlink>
          <a:srgbClr val="666699"/>
        </a:hlink>
        <a:folHlink>
          <a:srgbClr val="808000"/>
        </a:folHlink>
      </a:clrScheme>
      <a:clrMap bg1="dk2" tx1="lt1" bg2="dk1" tx2="lt2" accent1="accent1" accent2="accent2" accent3="accent3" accent4="accent4" accent5="accent5" accent6="accent6" hlink="hlink" folHlink="folHlink"/>
    </a:extraClrScheme>
    <a:extraClrScheme>
      <a:clrScheme name="Artsy 7">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4751</TotalTime>
  <Words>2688</Words>
  <Application>Microsoft Office PowerPoint</Application>
  <PresentationFormat>On-screen Show (4:3)</PresentationFormat>
  <Paragraphs>241</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Artsy</vt:lpstr>
      <vt:lpstr>PowerPoint Presentation</vt:lpstr>
      <vt:lpstr>Objectives</vt:lpstr>
      <vt:lpstr>PowerPoint Presentation</vt:lpstr>
      <vt:lpstr>Notetaking Accommodations</vt:lpstr>
      <vt:lpstr>Who is Eligible for a Notetaking Accommodation?</vt:lpstr>
      <vt:lpstr>Alternatives to Notetaking </vt:lpstr>
      <vt:lpstr>What is a Notetaker?</vt:lpstr>
      <vt:lpstr>Notetaking- How it Works</vt:lpstr>
      <vt:lpstr>Benefits of Being a Notetaker</vt:lpstr>
      <vt:lpstr>Notetaker Recruitment</vt:lpstr>
      <vt:lpstr>Notetaker Recruitment  1. Notetaker Coordinator sends email to class</vt:lpstr>
      <vt:lpstr>Notetaker Recruitment  2. Faculty Assists in Notetaker Recruitment</vt:lpstr>
      <vt:lpstr> Notetaker Recruitment   3. In-Class Recruitment</vt:lpstr>
      <vt:lpstr>Notetaker Hiring</vt:lpstr>
      <vt:lpstr>Instructor Verification Form</vt:lpstr>
      <vt:lpstr>Roles and Responsibilities in Notetaking Accommodations</vt:lpstr>
      <vt:lpstr>Student Roles and Responsibilities</vt:lpstr>
      <vt:lpstr>Notetaker Roles and Responsibilities</vt:lpstr>
      <vt:lpstr>Office of Accessibility Roles and Responsibilities</vt:lpstr>
      <vt:lpstr>Faculty and Staff Roles/Responsibilities</vt:lpstr>
      <vt:lpstr>PowerPoint Presentation</vt:lpstr>
      <vt:lpstr>PowerPoint Presentation</vt:lpstr>
    </vt:vector>
  </TitlesOfParts>
  <Company>The University of Akron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DeFago,Jessica L</dc:creator>
  <cp:lastModifiedBy>OOAGA1</cp:lastModifiedBy>
  <cp:revision>110</cp:revision>
  <cp:lastPrinted>2018-07-05T14:29:02Z</cp:lastPrinted>
  <dcterms:created xsi:type="dcterms:W3CDTF">2013-09-30T12:50:18Z</dcterms:created>
  <dcterms:modified xsi:type="dcterms:W3CDTF">2018-07-10T12:41:10Z</dcterms:modified>
</cp:coreProperties>
</file>